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67" r:id="rId3"/>
    <p:sldId id="268" r:id="rId4"/>
    <p:sldId id="269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80" r:id="rId14"/>
    <p:sldId id="281" r:id="rId15"/>
    <p:sldId id="282" r:id="rId16"/>
    <p:sldId id="283" r:id="rId17"/>
    <p:sldId id="284" r:id="rId18"/>
    <p:sldId id="285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66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F4D10"/>
    <a:srgbClr val="800000"/>
    <a:srgbClr val="008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5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80" y="-90"/>
      </p:cViewPr>
      <p:guideLst>
        <p:guide orient="horz" pos="337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5A45F80-C950-41E6-8565-D593CB122BC6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4411B46-B02C-4B55-B6BC-423FD930EF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5793A7-6F0D-42FA-8419-EE075665469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B709B-BBFB-4EF1-AB83-02D9A5F8515C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FA864-7DF9-4D9B-BCF7-70C7AD8406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54E2C-5731-4716-9C06-EBD65163E4E9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017C5-2B16-43ED-8BEB-B1575FA0CA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ADD9E-9EFE-45DD-966E-6508E8773E60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32EE2-A0FD-4BBC-B561-BE03910E0C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D0781-B20F-4900-A426-486DA12EAD9A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C068E-A99E-477B-9F9F-7B4A636A97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AA13C-A828-4A64-BCD8-6024DDB91830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348AE-BB94-48A7-B302-3D15C912D7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DDBA9-3A27-4786-AC02-09FA681DE049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06F94-2E80-4247-8FB5-5A233B8E93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E5AAA-B694-4607-ABA6-F8B6DE47C25C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F62DF-ADAA-44EB-896A-868EA2AA2F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46D5A-2C7E-42FF-A2A2-5A3FB8D0F65F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556FB-FF68-4E28-9025-E2B4131099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03EB6-6A42-4AB1-9236-65BA3F80D208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63D94-2582-4DC5-97D5-F9FC5F6983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FC98A-628C-4B9F-B820-BEA786E5AC4B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193A8-F5F0-4689-94EC-860B945C4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7BA43-6F6C-42E0-B949-6BB172A5D48F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FC479-0FD4-40AF-8485-CE90BF76C3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E7B581-95AF-4C78-B9FC-334870323D03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EDAEBE-C62E-4401-A407-B38C709425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10064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9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2.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Задачи на разрезание</a:t>
            </a:r>
            <a:endParaRPr lang="en-US" sz="3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и составление фигур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9525"/>
            <a:ext cx="3132138" cy="827088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484438"/>
            <a:ext cx="9144000" cy="10064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IX. 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ГЕОМЕТРИЧЕСКИЕ</a:t>
            </a:r>
            <a:endParaRPr lang="en-US" sz="3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И КОМБИНАТОРНЫЕ ЗАДАЧИ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7"/>
          <p:cNvSpPr txBox="1">
            <a:spLocks noChangeArrowheads="1"/>
          </p:cNvSpPr>
          <p:nvPr/>
        </p:nvSpPr>
        <p:spPr bwMode="auto">
          <a:xfrm>
            <a:off x="0" y="150813"/>
            <a:ext cx="31321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разрезание</a:t>
            </a:r>
            <a:endParaRPr lang="en-US" sz="17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составление фигур</a:t>
            </a:r>
          </a:p>
        </p:txBody>
      </p:sp>
      <p:sp>
        <p:nvSpPr>
          <p:cNvPr id="23555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фигур тримино</a:t>
            </a:r>
          </a:p>
        </p:txBody>
      </p:sp>
      <p:sp>
        <p:nvSpPr>
          <p:cNvPr id="23556" name="TextBox 17"/>
          <p:cNvSpPr txBox="1">
            <a:spLocks noChangeArrowheads="1"/>
          </p:cNvSpPr>
          <p:nvPr/>
        </p:nvSpPr>
        <p:spPr bwMode="auto">
          <a:xfrm>
            <a:off x="250825" y="1268413"/>
            <a:ext cx="8642350" cy="17399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Один из подходов к решению –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4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идти от фигур из мe’ньшего количества клеток</a:t>
            </a:r>
          </a:p>
          <a:p>
            <a:pPr algn="ctr"/>
            <a:r>
              <a:rPr lang="ru-RU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 фигурам из бo’льшего количества клеток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4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добавляя последовательно по одной клетке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557" name="TextBox 10"/>
          <p:cNvSpPr txBox="1">
            <a:spLocks noChangeArrowheads="1"/>
          </p:cNvSpPr>
          <p:nvPr/>
        </p:nvSpPr>
        <p:spPr bwMode="auto">
          <a:xfrm>
            <a:off x="250825" y="3068638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Докажем, что различных фигур тримино две.</a:t>
            </a:r>
            <a:endParaRPr lang="en-US" sz="24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558" name="TextBox 12"/>
          <p:cNvSpPr txBox="1">
            <a:spLocks noChangeArrowheads="1"/>
          </p:cNvSpPr>
          <p:nvPr/>
        </p:nvSpPr>
        <p:spPr bwMode="auto">
          <a:xfrm>
            <a:off x="250825" y="3608388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При добавлении клетки в позициях 1 и 4 получится фигура тримино «ряд».</a:t>
            </a:r>
            <a:endParaRPr lang="en-US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20975" y="4554538"/>
            <a:ext cx="3695700" cy="22288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Box 7"/>
          <p:cNvSpPr txBox="1">
            <a:spLocks noChangeArrowheads="1"/>
          </p:cNvSpPr>
          <p:nvPr/>
        </p:nvSpPr>
        <p:spPr bwMode="auto">
          <a:xfrm>
            <a:off x="0" y="150813"/>
            <a:ext cx="31321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разрезание</a:t>
            </a:r>
            <a:endParaRPr lang="en-US" sz="17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составление фигур</a:t>
            </a:r>
          </a:p>
        </p:txBody>
      </p:sp>
      <p:sp>
        <p:nvSpPr>
          <p:cNvPr id="24579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фигур тримино</a:t>
            </a:r>
          </a:p>
        </p:txBody>
      </p:sp>
      <p:sp>
        <p:nvSpPr>
          <p:cNvPr id="24580" name="TextBox 17"/>
          <p:cNvSpPr txBox="1">
            <a:spLocks noChangeArrowheads="1"/>
          </p:cNvSpPr>
          <p:nvPr/>
        </p:nvSpPr>
        <p:spPr bwMode="auto">
          <a:xfrm>
            <a:off x="250825" y="1268413"/>
            <a:ext cx="8642350" cy="17399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Один из подходов к решению –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4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идти от фигур из мe’ньшего количества клеток</a:t>
            </a:r>
          </a:p>
          <a:p>
            <a:pPr algn="ctr"/>
            <a:r>
              <a:rPr lang="ru-RU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 фигурам из бo’льшего количества клеток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4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добавляя последовательно по одной клетке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581" name="TextBox 10"/>
          <p:cNvSpPr txBox="1">
            <a:spLocks noChangeArrowheads="1"/>
          </p:cNvSpPr>
          <p:nvPr/>
        </p:nvSpPr>
        <p:spPr bwMode="auto">
          <a:xfrm>
            <a:off x="250825" y="3068638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Докажем, что различных фигур тримино две.</a:t>
            </a:r>
            <a:endParaRPr lang="en-US" sz="24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582" name="TextBox 12"/>
          <p:cNvSpPr txBox="1">
            <a:spLocks noChangeArrowheads="1"/>
          </p:cNvSpPr>
          <p:nvPr/>
        </p:nvSpPr>
        <p:spPr bwMode="auto">
          <a:xfrm>
            <a:off x="250825" y="3608388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 остальных позициях (2, 3, 5, 6) –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фигура тримино «угол».</a:t>
            </a:r>
            <a:endParaRPr lang="en-US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5450" y="4554538"/>
            <a:ext cx="5756275" cy="22272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Box 7"/>
          <p:cNvSpPr txBox="1">
            <a:spLocks noChangeArrowheads="1"/>
          </p:cNvSpPr>
          <p:nvPr/>
        </p:nvSpPr>
        <p:spPr bwMode="auto">
          <a:xfrm>
            <a:off x="0" y="150813"/>
            <a:ext cx="31321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разрезание</a:t>
            </a:r>
            <a:endParaRPr lang="en-US" sz="17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составление фигур</a:t>
            </a:r>
          </a:p>
        </p:txBody>
      </p:sp>
      <p:sp>
        <p:nvSpPr>
          <p:cNvPr id="25603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фигур тетрамино</a:t>
            </a:r>
          </a:p>
        </p:txBody>
      </p:sp>
      <p:sp>
        <p:nvSpPr>
          <p:cNvPr id="25604" name="TextBox 17"/>
          <p:cNvSpPr txBox="1">
            <a:spLocks noChangeArrowheads="1"/>
          </p:cNvSpPr>
          <p:nvPr/>
        </p:nvSpPr>
        <p:spPr bwMode="auto">
          <a:xfrm>
            <a:off x="250825" y="12684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Фигуры тетрамино можно получить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добавлением к двум возможным фигурам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тримино одной клетки.</a:t>
            </a:r>
            <a:endParaRPr lang="en-US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566988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всех возможных вариантов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можно организовать аналогично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рассмотренному ранее.</a:t>
            </a:r>
            <a:endParaRPr lang="en-US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3868738"/>
            <a:ext cx="8642350" cy="20145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Понятно, что при таком подходе к решению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рассматриваемых вариантов перебора резко увеличивается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 увеличении количества клеток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из которых состоит фигура.</a:t>
            </a:r>
            <a:endParaRPr lang="en-US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extBox 7"/>
          <p:cNvSpPr txBox="1">
            <a:spLocks noChangeArrowheads="1"/>
          </p:cNvSpPr>
          <p:nvPr/>
        </p:nvSpPr>
        <p:spPr bwMode="auto">
          <a:xfrm>
            <a:off x="0" y="150813"/>
            <a:ext cx="31321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разрезание</a:t>
            </a:r>
            <a:endParaRPr lang="en-US" sz="17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составление фигур</a:t>
            </a:r>
          </a:p>
        </p:txBody>
      </p:sp>
      <p:sp>
        <p:nvSpPr>
          <p:cNvPr id="26627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фигур тетрамино</a:t>
            </a:r>
          </a:p>
        </p:txBody>
      </p:sp>
      <p:sp>
        <p:nvSpPr>
          <p:cNvPr id="26628" name="TextBox 11"/>
          <p:cNvSpPr txBox="1">
            <a:spLocks noChangeArrowheads="1"/>
          </p:cNvSpPr>
          <p:nvPr/>
        </p:nvSpPr>
        <p:spPr bwMode="auto">
          <a:xfrm>
            <a:off x="250825" y="1268413"/>
            <a:ext cx="8642350" cy="40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Второй подход к решению рассматриваемой задачи. </a:t>
            </a:r>
            <a:endParaRPr lang="en-US" sz="20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171926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Определим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всевозможных фигур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тетрамино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2619375"/>
            <a:ext cx="8642350" cy="8620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Перебор будем проводить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по максимальному количеству идущих в ряд клеток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3519488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их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четыре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то получаем фигуру «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ряд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».</a:t>
            </a:r>
            <a:endParaRPr lang="en-US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4052888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их три, то имеется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шесть возможностей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для добавления четвёртой клетки:</a:t>
            </a:r>
            <a:endParaRPr lang="en-US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46913" y="4964113"/>
            <a:ext cx="1833562" cy="18399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0825" y="4973638"/>
            <a:ext cx="6751638" cy="18303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Позиции 2, 3, 4, 6, 7, 8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(ясно, что позиции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не годятся,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т.к. появится ряд из четырёх клеток,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а у нас максимальное количество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идущих в ряд клеток – три).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TextBox 7"/>
          <p:cNvSpPr txBox="1">
            <a:spLocks noChangeArrowheads="1"/>
          </p:cNvSpPr>
          <p:nvPr/>
        </p:nvSpPr>
        <p:spPr bwMode="auto">
          <a:xfrm>
            <a:off x="0" y="150813"/>
            <a:ext cx="31321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разрезание</a:t>
            </a:r>
            <a:endParaRPr lang="en-US" sz="17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составление фигур</a:t>
            </a:r>
          </a:p>
        </p:txBody>
      </p:sp>
      <p:sp>
        <p:nvSpPr>
          <p:cNvPr id="28675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фигур тетрамино</a:t>
            </a:r>
          </a:p>
        </p:txBody>
      </p:sp>
      <p:sp>
        <p:nvSpPr>
          <p:cNvPr id="28676" name="TextBox 11"/>
          <p:cNvSpPr txBox="1">
            <a:spLocks noChangeArrowheads="1"/>
          </p:cNvSpPr>
          <p:nvPr/>
        </p:nvSpPr>
        <p:spPr bwMode="auto">
          <a:xfrm>
            <a:off x="250825" y="1268413"/>
            <a:ext cx="8642350" cy="40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Второй подход к решению рассматриваемой задачи. </a:t>
            </a:r>
            <a:endParaRPr lang="en-US" sz="20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677" name="TextBox 10"/>
          <p:cNvSpPr txBox="1">
            <a:spLocks noChangeArrowheads="1"/>
          </p:cNvSpPr>
          <p:nvPr/>
        </p:nvSpPr>
        <p:spPr bwMode="auto">
          <a:xfrm>
            <a:off x="250825" y="171926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Определим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всевозможных фигур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тетрамино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0825" y="2636838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Возможные фигуры:</a:t>
            </a:r>
            <a:endParaRPr lang="en-US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413" y="3171825"/>
            <a:ext cx="8639175" cy="17430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5003800"/>
            <a:ext cx="8642350" cy="1246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Здесь возникает ещё один важный вопрос: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какие фигуры считать одинаковыми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(и тем самым, какие различными)?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TextBox 7"/>
          <p:cNvSpPr txBox="1">
            <a:spLocks noChangeArrowheads="1"/>
          </p:cNvSpPr>
          <p:nvPr/>
        </p:nvSpPr>
        <p:spPr bwMode="auto">
          <a:xfrm>
            <a:off x="0" y="150813"/>
            <a:ext cx="31321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разрезание</a:t>
            </a:r>
            <a:endParaRPr lang="en-US" sz="17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составление фигур</a:t>
            </a:r>
          </a:p>
        </p:txBody>
      </p:sp>
      <p:sp>
        <p:nvSpPr>
          <p:cNvPr id="29699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фигур тетрамино</a:t>
            </a:r>
          </a:p>
        </p:txBody>
      </p:sp>
      <p:sp>
        <p:nvSpPr>
          <p:cNvPr id="29700" name="TextBox 11"/>
          <p:cNvSpPr txBox="1">
            <a:spLocks noChangeArrowheads="1"/>
          </p:cNvSpPr>
          <p:nvPr/>
        </p:nvSpPr>
        <p:spPr bwMode="auto">
          <a:xfrm>
            <a:off x="250825" y="1268413"/>
            <a:ext cx="8642350" cy="40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Второй подход к решению рассматриваемой задачи. </a:t>
            </a:r>
            <a:endParaRPr lang="en-US" sz="20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701" name="TextBox 10"/>
          <p:cNvSpPr txBox="1">
            <a:spLocks noChangeArrowheads="1"/>
          </p:cNvSpPr>
          <p:nvPr/>
        </p:nvSpPr>
        <p:spPr bwMode="auto">
          <a:xfrm>
            <a:off x="250825" y="171926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Определим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всевозможных фигур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тетрамино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4432300"/>
            <a:ext cx="8642350" cy="2016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считать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одинаковыми равные друг другу фигуры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на чертеже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все углы одинаковы между собой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все шипы одинаковы между собой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413" y="2632075"/>
            <a:ext cx="8639175" cy="17414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TextBox 7"/>
          <p:cNvSpPr txBox="1">
            <a:spLocks noChangeArrowheads="1"/>
          </p:cNvSpPr>
          <p:nvPr/>
        </p:nvSpPr>
        <p:spPr bwMode="auto">
          <a:xfrm>
            <a:off x="0" y="150813"/>
            <a:ext cx="31321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разрезание</a:t>
            </a:r>
            <a:endParaRPr lang="en-US" sz="17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составление фигур</a:t>
            </a:r>
          </a:p>
        </p:txBody>
      </p:sp>
      <p:sp>
        <p:nvSpPr>
          <p:cNvPr id="30723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фигур тетрамино</a:t>
            </a:r>
          </a:p>
        </p:txBody>
      </p:sp>
      <p:sp>
        <p:nvSpPr>
          <p:cNvPr id="30724" name="TextBox 11"/>
          <p:cNvSpPr txBox="1">
            <a:spLocks noChangeArrowheads="1"/>
          </p:cNvSpPr>
          <p:nvPr/>
        </p:nvSpPr>
        <p:spPr bwMode="auto">
          <a:xfrm>
            <a:off x="250825" y="1268413"/>
            <a:ext cx="8642350" cy="40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Второй подход к решению рассматриваемой задачи. </a:t>
            </a:r>
            <a:endParaRPr lang="en-US" sz="20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725" name="TextBox 10"/>
          <p:cNvSpPr txBox="1">
            <a:spLocks noChangeArrowheads="1"/>
          </p:cNvSpPr>
          <p:nvPr/>
        </p:nvSpPr>
        <p:spPr bwMode="auto">
          <a:xfrm>
            <a:off x="250825" y="171926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Определим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всевозможных фигур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тетрамино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413" y="2632075"/>
            <a:ext cx="8639175" cy="17414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14" name="TextBox 13"/>
          <p:cNvSpPr txBox="1"/>
          <p:nvPr/>
        </p:nvSpPr>
        <p:spPr>
          <a:xfrm>
            <a:off x="250825" y="4418013"/>
            <a:ext cx="8642350" cy="243205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1900">
                <a:latin typeface="Verdana" pitchFamily="34" charset="0"/>
                <a:ea typeface="Verdana" pitchFamily="34" charset="0"/>
                <a:cs typeface="Verdana" pitchFamily="34" charset="0"/>
              </a:rPr>
              <a:t>Если же считать одинаковыми такие фигуры,</a:t>
            </a:r>
          </a:p>
          <a:p>
            <a:pPr algn="ctr"/>
            <a:r>
              <a:rPr lang="ru-RU" sz="19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которые можно совместить между собой,</a:t>
            </a:r>
          </a:p>
          <a:p>
            <a:pPr algn="ctr"/>
            <a:r>
              <a:rPr lang="ru-RU" sz="19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только двигая их по плоскости</a:t>
            </a:r>
            <a:r>
              <a:rPr lang="ru-RU" sz="19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900" b="1">
                <a:latin typeface="Verdana" pitchFamily="34" charset="0"/>
                <a:ea typeface="Verdana" pitchFamily="34" charset="0"/>
                <a:cs typeface="Verdana" pitchFamily="34" charset="0"/>
              </a:rPr>
              <a:t>но не переворачивая</a:t>
            </a:r>
            <a:r>
              <a:rPr lang="ru-RU" sz="19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1900">
                <a:latin typeface="Verdana" pitchFamily="34" charset="0"/>
                <a:ea typeface="Verdana" pitchFamily="34" charset="0"/>
                <a:cs typeface="Verdana" pitchFamily="34" charset="0"/>
              </a:rPr>
              <a:t>то </a:t>
            </a:r>
            <a:r>
              <a:rPr lang="ru-RU" sz="19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оба шипа одинаковы между собой</a:t>
            </a:r>
            <a:r>
              <a:rPr lang="ru-RU" sz="1900">
                <a:latin typeface="Verdana" pitchFamily="34" charset="0"/>
                <a:ea typeface="Verdana" pitchFamily="34" charset="0"/>
                <a:cs typeface="Verdana" pitchFamily="34" charset="0"/>
              </a:rPr>
              <a:t>, а что касается углов,</a:t>
            </a:r>
          </a:p>
          <a:p>
            <a:pPr algn="ctr"/>
            <a:r>
              <a:rPr lang="ru-RU" sz="1900">
                <a:latin typeface="Verdana" pitchFamily="34" charset="0"/>
                <a:ea typeface="Verdana" pitchFamily="34" charset="0"/>
                <a:cs typeface="Verdana" pitchFamily="34" charset="0"/>
              </a:rPr>
              <a:t>то </a:t>
            </a:r>
            <a:r>
              <a:rPr lang="ru-RU" sz="19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серые углы одинаковы между собой</a:t>
            </a:r>
            <a:r>
              <a:rPr lang="ru-RU" sz="19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19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синие углы то же одинаковы между собой</a:t>
            </a:r>
            <a:r>
              <a:rPr lang="ru-RU" sz="19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1900" b="1">
                <a:latin typeface="Verdana" pitchFamily="34" charset="0"/>
                <a:ea typeface="Verdana" pitchFamily="34" charset="0"/>
                <a:cs typeface="Verdana" pitchFamily="34" charset="0"/>
              </a:rPr>
              <a:t>но</a:t>
            </a:r>
            <a:r>
              <a:rPr lang="ru-RU" sz="19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9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ни один из серых углов не одинаков</a:t>
            </a:r>
          </a:p>
          <a:p>
            <a:pPr algn="ctr"/>
            <a:r>
              <a:rPr lang="ru-RU" sz="19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ни с одним из синих углов</a:t>
            </a:r>
            <a:r>
              <a:rPr lang="ru-RU" sz="19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19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TextBox 7"/>
          <p:cNvSpPr txBox="1">
            <a:spLocks noChangeArrowheads="1"/>
          </p:cNvSpPr>
          <p:nvPr/>
        </p:nvSpPr>
        <p:spPr bwMode="auto">
          <a:xfrm>
            <a:off x="0" y="150813"/>
            <a:ext cx="31321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разрезание</a:t>
            </a:r>
            <a:endParaRPr lang="en-US" sz="17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составление фигур</a:t>
            </a:r>
          </a:p>
        </p:txBody>
      </p:sp>
      <p:sp>
        <p:nvSpPr>
          <p:cNvPr id="31747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фигур тетрамино</a:t>
            </a:r>
          </a:p>
        </p:txBody>
      </p:sp>
      <p:sp>
        <p:nvSpPr>
          <p:cNvPr id="31748" name="TextBox 11"/>
          <p:cNvSpPr txBox="1">
            <a:spLocks noChangeArrowheads="1"/>
          </p:cNvSpPr>
          <p:nvPr/>
        </p:nvSpPr>
        <p:spPr bwMode="auto">
          <a:xfrm>
            <a:off x="250825" y="1268413"/>
            <a:ext cx="8642350" cy="40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Второй подход к решению рассматриваемой задачи. </a:t>
            </a:r>
            <a:endParaRPr lang="en-US" sz="20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749" name="TextBox 10"/>
          <p:cNvSpPr txBox="1">
            <a:spLocks noChangeArrowheads="1"/>
          </p:cNvSpPr>
          <p:nvPr/>
        </p:nvSpPr>
        <p:spPr bwMode="auto">
          <a:xfrm>
            <a:off x="250825" y="171926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Определим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всевозможных фигур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тетрамино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413" y="2632075"/>
            <a:ext cx="8639175" cy="17414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4419600"/>
            <a:ext cx="8642350" cy="1246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При этом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может использоваться каждая из двух названных точек зрения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на одинаковость фигур – в зависимости от условий задачи.</a:t>
            </a:r>
            <a:endParaRPr lang="en-US" sz="2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0825" y="5695950"/>
            <a:ext cx="8642350" cy="10620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100">
                <a:latin typeface="Verdana" pitchFamily="34" charset="0"/>
                <a:ea typeface="Verdana" pitchFamily="34" charset="0"/>
                <a:cs typeface="Verdana" pitchFamily="34" charset="0"/>
              </a:rPr>
              <a:t>Мы будем считать, если специально не оговорено, что </a:t>
            </a:r>
            <a:r>
              <a:rPr lang="ru-RU" sz="2100" b="1">
                <a:latin typeface="Verdana" pitchFamily="34" charset="0"/>
                <a:ea typeface="Verdana" pitchFamily="34" charset="0"/>
                <a:cs typeface="Verdana" pitchFamily="34" charset="0"/>
              </a:rPr>
              <a:t>одинаковыми являются равные друг другу фигуры</a:t>
            </a:r>
            <a:r>
              <a:rPr lang="ru-RU" sz="2100">
                <a:latin typeface="Verdana" pitchFamily="34" charset="0"/>
                <a:ea typeface="Verdana" pitchFamily="34" charset="0"/>
                <a:cs typeface="Verdana" pitchFamily="34" charset="0"/>
              </a:rPr>
              <a:t>, т.е. переворачивание фигур допускается.</a:t>
            </a:r>
            <a:endParaRPr lang="en-US" sz="2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TextBox 7"/>
          <p:cNvSpPr txBox="1">
            <a:spLocks noChangeArrowheads="1"/>
          </p:cNvSpPr>
          <p:nvPr/>
        </p:nvSpPr>
        <p:spPr bwMode="auto">
          <a:xfrm>
            <a:off x="0" y="150813"/>
            <a:ext cx="31321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разрезание</a:t>
            </a:r>
            <a:endParaRPr lang="en-US" sz="17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составление фигур</a:t>
            </a:r>
          </a:p>
        </p:txBody>
      </p:sp>
      <p:sp>
        <p:nvSpPr>
          <p:cNvPr id="32771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фигур тетрамино</a:t>
            </a:r>
          </a:p>
        </p:txBody>
      </p:sp>
      <p:sp>
        <p:nvSpPr>
          <p:cNvPr id="32772" name="TextBox 11"/>
          <p:cNvSpPr txBox="1">
            <a:spLocks noChangeArrowheads="1"/>
          </p:cNvSpPr>
          <p:nvPr/>
        </p:nvSpPr>
        <p:spPr bwMode="auto">
          <a:xfrm>
            <a:off x="250825" y="1268413"/>
            <a:ext cx="8642350" cy="40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Второй подход к решению рассматриваемой задачи. </a:t>
            </a:r>
            <a:endParaRPr lang="en-US" sz="20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773" name="TextBox 10"/>
          <p:cNvSpPr txBox="1">
            <a:spLocks noChangeArrowheads="1"/>
          </p:cNvSpPr>
          <p:nvPr/>
        </p:nvSpPr>
        <p:spPr bwMode="auto">
          <a:xfrm>
            <a:off x="250825" y="171926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Определим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всевозможных фигур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тетрамино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2632075"/>
            <a:ext cx="8642350" cy="2124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Наконец, если в фигуре тетрамино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максимальное количество идущих в ряд клеток равно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двум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то расположим эти две клетки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горизонтально</a:t>
            </a:r>
            <a:r>
              <a:rPr lang="ru-RU" sz="22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(левый чертёж) и заметим, что добавить ещё две клетки можно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либо с одной стороны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обе выше или обе ниже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),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либо с разных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одну выше и одну ниже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413" y="4816475"/>
            <a:ext cx="8639175" cy="1447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TextBox 7"/>
          <p:cNvSpPr txBox="1">
            <a:spLocks noChangeArrowheads="1"/>
          </p:cNvSpPr>
          <p:nvPr/>
        </p:nvSpPr>
        <p:spPr bwMode="auto">
          <a:xfrm>
            <a:off x="0" y="150813"/>
            <a:ext cx="31321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разрезание</a:t>
            </a:r>
            <a:endParaRPr lang="en-US" sz="17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составление фигур</a:t>
            </a:r>
          </a:p>
        </p:txBody>
      </p:sp>
      <p:sp>
        <p:nvSpPr>
          <p:cNvPr id="33795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фигур тетрамино</a:t>
            </a:r>
          </a:p>
        </p:txBody>
      </p:sp>
      <p:sp>
        <p:nvSpPr>
          <p:cNvPr id="33796" name="TextBox 11"/>
          <p:cNvSpPr txBox="1">
            <a:spLocks noChangeArrowheads="1"/>
          </p:cNvSpPr>
          <p:nvPr/>
        </p:nvSpPr>
        <p:spPr bwMode="auto">
          <a:xfrm>
            <a:off x="250825" y="1268413"/>
            <a:ext cx="8642350" cy="40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Второй подход к решению рассматриваемой задачи. </a:t>
            </a:r>
            <a:endParaRPr lang="en-US" sz="20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797" name="TextBox 10"/>
          <p:cNvSpPr txBox="1">
            <a:spLocks noChangeArrowheads="1"/>
          </p:cNvSpPr>
          <p:nvPr/>
        </p:nvSpPr>
        <p:spPr bwMode="auto">
          <a:xfrm>
            <a:off x="250825" y="171926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Определим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всевозможных фигур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тетрамино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413" y="4464050"/>
            <a:ext cx="8639175" cy="1447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632075"/>
            <a:ext cx="8642350" cy="1785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 первом случае эти две клетки должны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идти в ряд по горизонтали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(иначе появятся идущие в ряд по вертикали три клетки), что даст фигуры «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квадрат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» и «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зигзаг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»,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изображённые на среднем чертеже.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Рассмотрим специальный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класс задач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разрезание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150813"/>
            <a:ext cx="31321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разрезание</a:t>
            </a:r>
            <a:endParaRPr lang="en-US" sz="17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составление фигур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Фигуры в задачах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разрезание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21828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Фигуры будут рассматриваться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нарисованные на листе клетчатой бумаги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составленные из клеток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3467100"/>
            <a:ext cx="8642350" cy="8620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Границы фигур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будут</a:t>
            </a:r>
          </a:p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полностью лежать на прямых разметки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0825" y="4373563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При этом требуется, чтобы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любая клетка фигуры</a:t>
            </a:r>
          </a:p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имела общую сторону</a:t>
            </a:r>
          </a:p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какой-то другой клеткой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TextBox 7"/>
          <p:cNvSpPr txBox="1">
            <a:spLocks noChangeArrowheads="1"/>
          </p:cNvSpPr>
          <p:nvPr/>
        </p:nvSpPr>
        <p:spPr bwMode="auto">
          <a:xfrm>
            <a:off x="0" y="150813"/>
            <a:ext cx="31321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разрезание</a:t>
            </a:r>
            <a:endParaRPr lang="en-US" sz="17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составление фигур</a:t>
            </a:r>
          </a:p>
        </p:txBody>
      </p:sp>
      <p:sp>
        <p:nvSpPr>
          <p:cNvPr id="34819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фигур тетрамино</a:t>
            </a:r>
          </a:p>
        </p:txBody>
      </p:sp>
      <p:sp>
        <p:nvSpPr>
          <p:cNvPr id="34820" name="TextBox 11"/>
          <p:cNvSpPr txBox="1">
            <a:spLocks noChangeArrowheads="1"/>
          </p:cNvSpPr>
          <p:nvPr/>
        </p:nvSpPr>
        <p:spPr bwMode="auto">
          <a:xfrm>
            <a:off x="250825" y="1268413"/>
            <a:ext cx="8642350" cy="40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Второй подход к решению рассматриваемой задачи. </a:t>
            </a:r>
            <a:endParaRPr lang="en-US" sz="20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4821" name="TextBox 10"/>
          <p:cNvSpPr txBox="1">
            <a:spLocks noChangeArrowheads="1"/>
          </p:cNvSpPr>
          <p:nvPr/>
        </p:nvSpPr>
        <p:spPr bwMode="auto">
          <a:xfrm>
            <a:off x="250825" y="171926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Определим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всевозможных фигур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тетрамино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413" y="5138738"/>
            <a:ext cx="8639175" cy="1447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632075"/>
            <a:ext cx="8642350" cy="2462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Во втором случае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новая клетка выше и новая клетка ниже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не должны присоединяться к одной и той же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из начальных клеток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(иначе появятся идущие в ряд по вертикали три клетки), что приводит к двум возможным фигурам «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зигзаг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», изображённым на правом чертеже.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TextBox 7"/>
          <p:cNvSpPr txBox="1">
            <a:spLocks noChangeArrowheads="1"/>
          </p:cNvSpPr>
          <p:nvPr/>
        </p:nvSpPr>
        <p:spPr bwMode="auto">
          <a:xfrm>
            <a:off x="0" y="150813"/>
            <a:ext cx="31321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разрезание</a:t>
            </a:r>
            <a:endParaRPr lang="en-US" sz="17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составление фигур</a:t>
            </a:r>
          </a:p>
        </p:txBody>
      </p:sp>
      <p:sp>
        <p:nvSpPr>
          <p:cNvPr id="35843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фигур тетрамино</a:t>
            </a:r>
          </a:p>
        </p:txBody>
      </p:sp>
      <p:sp>
        <p:nvSpPr>
          <p:cNvPr id="35844" name="TextBox 11"/>
          <p:cNvSpPr txBox="1">
            <a:spLocks noChangeArrowheads="1"/>
          </p:cNvSpPr>
          <p:nvPr/>
        </p:nvSpPr>
        <p:spPr bwMode="auto">
          <a:xfrm>
            <a:off x="250825" y="1268413"/>
            <a:ext cx="8642350" cy="400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Второй подход к решению рассматриваемой задачи. </a:t>
            </a:r>
            <a:endParaRPr lang="en-US" sz="20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5845" name="TextBox 10"/>
          <p:cNvSpPr txBox="1">
            <a:spLocks noChangeArrowheads="1"/>
          </p:cNvSpPr>
          <p:nvPr/>
        </p:nvSpPr>
        <p:spPr bwMode="auto">
          <a:xfrm>
            <a:off x="250825" y="171926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Определим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всевозможных фигур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тетрамино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413" y="5311775"/>
            <a:ext cx="8639175" cy="1447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632075"/>
            <a:ext cx="8642350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Любые две фигуры тетрамино «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квадрат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можно совместить друг с другом без переворачивания.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0825" y="3475038"/>
            <a:ext cx="8642350" cy="1754187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Что касается фигур «зигзаг», </a:t>
            </a:r>
            <a:r>
              <a:rPr lang="ru-RU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то любые два серых зигзага можно совместить между собой без переворачивания</a:t>
            </a:r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любые два синих зигзага тоже можно совместить между собой без переворачивания</a:t>
            </a:r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но никакой из серых зигзагов нельзя совместить ни с каким из синих зигзагов без переворачивания, но можно совместить с переворачиванием</a:t>
            </a:r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TextBox 7"/>
          <p:cNvSpPr txBox="1">
            <a:spLocks noChangeArrowheads="1"/>
          </p:cNvSpPr>
          <p:nvPr/>
        </p:nvSpPr>
        <p:spPr bwMode="auto">
          <a:xfrm>
            <a:off x="0" y="150813"/>
            <a:ext cx="31321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разрезание</a:t>
            </a:r>
            <a:endParaRPr lang="en-US" sz="17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составление фигур</a:t>
            </a:r>
          </a:p>
        </p:txBody>
      </p:sp>
      <p:sp>
        <p:nvSpPr>
          <p:cNvPr id="36867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 разрезание</a:t>
            </a:r>
          </a:p>
        </p:txBody>
      </p:sp>
      <p:sp>
        <p:nvSpPr>
          <p:cNvPr id="36868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39401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 разрезание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данной фигуры на указанные фигуры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(или, что равносильно,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на составление данной фигуры из указанных фигур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algn="ctr"/>
            <a:endParaRPr lang="ru-RU" sz="2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очень увлекательны, причём для большинства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из этих задач нужно не столько использовать специальные знания, сколько придумывать свой индивидуальный подход, проявлять изобретательность и смекалку.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TextBox 7"/>
          <p:cNvSpPr txBox="1">
            <a:spLocks noChangeArrowheads="1"/>
          </p:cNvSpPr>
          <p:nvPr/>
        </p:nvSpPr>
        <p:spPr bwMode="auto">
          <a:xfrm>
            <a:off x="0" y="150813"/>
            <a:ext cx="31321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разрезание</a:t>
            </a:r>
            <a:endParaRPr lang="en-US" sz="17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составление фигур</a:t>
            </a:r>
          </a:p>
        </p:txBody>
      </p:sp>
      <p:sp>
        <p:nvSpPr>
          <p:cNvPr id="37891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 разрезание</a:t>
            </a:r>
          </a:p>
        </p:txBody>
      </p:sp>
      <p:sp>
        <p:nvSpPr>
          <p:cNvPr id="37892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2016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Для установления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возможности выполнить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требуемое разрезание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не нужно ничего доказывать –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достаточно предъявить чертёж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0825" y="33385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Невозможность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требуемого разрезания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зачастую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доказывается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 помощью хитрых рассуждений.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TextBox 7"/>
          <p:cNvSpPr txBox="1">
            <a:spLocks noChangeArrowheads="1"/>
          </p:cNvSpPr>
          <p:nvPr/>
        </p:nvSpPr>
        <p:spPr bwMode="auto">
          <a:xfrm>
            <a:off x="0" y="150813"/>
            <a:ext cx="31321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разрезание</a:t>
            </a:r>
            <a:endParaRPr lang="en-US" sz="17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составление фигур</a:t>
            </a:r>
          </a:p>
        </p:txBody>
      </p:sp>
      <p:sp>
        <p:nvSpPr>
          <p:cNvPr id="38915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 разрезание</a:t>
            </a:r>
          </a:p>
        </p:txBody>
      </p:sp>
      <p:sp>
        <p:nvSpPr>
          <p:cNvPr id="38916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Рассмотрим похожие задачи для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тримино, тетрамино и пентамино.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205038"/>
            <a:ext cx="8642350" cy="31702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Поскольку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различных фигур из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клеток имеется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различных фигур из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клеток имеется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а различных фигур из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клеток имеется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рассмотрим соответственно прямоугольники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×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×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×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5408613"/>
            <a:ext cx="8642350" cy="1447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Требуется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составить эти прямоугольники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используя каждую фигуру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соответственно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тримино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тетрамино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или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пентамино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ровно один раз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TextBox 7"/>
          <p:cNvSpPr txBox="1">
            <a:spLocks noChangeArrowheads="1"/>
          </p:cNvSpPr>
          <p:nvPr/>
        </p:nvSpPr>
        <p:spPr bwMode="auto">
          <a:xfrm>
            <a:off x="0" y="150813"/>
            <a:ext cx="31321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разрезание</a:t>
            </a:r>
            <a:endParaRPr lang="en-US" sz="17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составление фигур</a:t>
            </a:r>
          </a:p>
        </p:txBody>
      </p:sp>
      <p:sp>
        <p:nvSpPr>
          <p:cNvPr id="39939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Разрезание прямоугольника 5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x12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пентамино</a:t>
            </a:r>
          </a:p>
        </p:txBody>
      </p:sp>
      <p:sp>
        <p:nvSpPr>
          <p:cNvPr id="39940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рассматриваемой задачи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для пентамино вы уже видели ранее.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413" y="2201863"/>
            <a:ext cx="8639175" cy="43322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TextBox 7"/>
          <p:cNvSpPr txBox="1">
            <a:spLocks noChangeArrowheads="1"/>
          </p:cNvSpPr>
          <p:nvPr/>
        </p:nvSpPr>
        <p:spPr bwMode="auto">
          <a:xfrm>
            <a:off x="0" y="150813"/>
            <a:ext cx="31321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разрезание</a:t>
            </a:r>
            <a:endParaRPr lang="en-US" sz="17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составление фигур</a:t>
            </a:r>
          </a:p>
        </p:txBody>
      </p:sp>
      <p:sp>
        <p:nvSpPr>
          <p:cNvPr id="40963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Разрезание прямоугольника 3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тримино</a:t>
            </a:r>
          </a:p>
        </p:txBody>
      </p:sp>
      <p:sp>
        <p:nvSpPr>
          <p:cNvPr id="40964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Невозможность решения рассматриваемой задачи для тримино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очевидна: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214563"/>
            <a:ext cx="8642350" cy="19383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если отрезать от прямоугольника 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3 × 2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фигуру тримино «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ряд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»,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то получится ещё одна фигура «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ряд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»,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но ни как не фигура «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угол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TextBox 7"/>
          <p:cNvSpPr txBox="1">
            <a:spLocks noChangeArrowheads="1"/>
          </p:cNvSpPr>
          <p:nvPr/>
        </p:nvSpPr>
        <p:spPr bwMode="auto">
          <a:xfrm>
            <a:off x="0" y="150813"/>
            <a:ext cx="31321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разрезание</a:t>
            </a:r>
            <a:endParaRPr lang="en-US" sz="17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составление фигур</a:t>
            </a:r>
          </a:p>
        </p:txBody>
      </p:sp>
      <p:sp>
        <p:nvSpPr>
          <p:cNvPr id="41987" name="TextBox 9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Шахматная раскраска, разрезание прямоугольника 4</a:t>
            </a:r>
            <a:r>
              <a:rPr lang="en-US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en-US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тетрамино</a:t>
            </a:r>
          </a:p>
        </p:txBody>
      </p:sp>
      <p:sp>
        <p:nvSpPr>
          <p:cNvPr id="41988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Невозможность решения рассматриваемой задачи для тетрамино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требует специальных рассуждений, использующих идею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раскраски прямоугольника в шахматном порядке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2978150"/>
            <a:ext cx="3241675" cy="37814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2979738"/>
            <a:ext cx="5311775" cy="2400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выполнить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такую раскраску,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видно,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что закрашенных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незакрашенных клеток поровну – по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0" name="TextBox 7"/>
          <p:cNvSpPr txBox="1">
            <a:spLocks noChangeArrowheads="1"/>
          </p:cNvSpPr>
          <p:nvPr/>
        </p:nvSpPr>
        <p:spPr bwMode="auto">
          <a:xfrm>
            <a:off x="0" y="150813"/>
            <a:ext cx="31321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разрезание</a:t>
            </a:r>
            <a:endParaRPr lang="en-US" sz="17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составление фигур</a:t>
            </a:r>
          </a:p>
        </p:txBody>
      </p:sp>
      <p:sp>
        <p:nvSpPr>
          <p:cNvPr id="43011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Невозможность решения рассматриваемой задачи для тетрамино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требует специальных рассуждений, использующих идею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раскраски прямоугольника в шахматном порядке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2979738"/>
            <a:ext cx="8642350" cy="1784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При любом положении фигур тетрамино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ряд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», «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угол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», «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зигзаг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», «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квадрат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 каждой из них будет</a:t>
            </a:r>
          </a:p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две закрашенных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две незакрашенных клетки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(чертежи в середине).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413" y="4818063"/>
            <a:ext cx="8640762" cy="19859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43014" name="TextBox 8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Шахматная раскраска, разрезание прямоугольника 4</a:t>
            </a:r>
            <a:r>
              <a:rPr lang="en-US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en-US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тетрамино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TextBox 7"/>
          <p:cNvSpPr txBox="1">
            <a:spLocks noChangeArrowheads="1"/>
          </p:cNvSpPr>
          <p:nvPr/>
        </p:nvSpPr>
        <p:spPr bwMode="auto">
          <a:xfrm>
            <a:off x="0" y="150813"/>
            <a:ext cx="31321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разрезание</a:t>
            </a:r>
            <a:endParaRPr lang="en-US" sz="17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составление фигур</a:t>
            </a:r>
          </a:p>
        </p:txBody>
      </p:sp>
      <p:sp>
        <p:nvSpPr>
          <p:cNvPr id="44035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Невозможность решения рассматриваемой задачи для тетрамино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требует специальных рассуждений, использующих идею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раскраски прямоугольника в шахматном порядке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2979738"/>
            <a:ext cx="8642350" cy="16303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Таким образом,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 оставшейся фигуре «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шип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тоже должно содержаться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две закрашенных и две незакрашенных клетки.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413" y="4818063"/>
            <a:ext cx="8640762" cy="19859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44038" name="TextBox 12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Шахматная раскраска, разрезание прямоугольника 4</a:t>
            </a:r>
            <a:r>
              <a:rPr lang="en-US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en-US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тетрамино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Другими словами, фигуры, как на чертеже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а)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 допустимы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150813"/>
            <a:ext cx="31321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разрезание</a:t>
            </a:r>
            <a:endParaRPr lang="en-US" sz="17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составление фигур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Фигуры в задачах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разрезание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0825" y="2206625"/>
            <a:ext cx="8642350" cy="8620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 то же время фигуры могут иметь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внутренние вырезы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как на чертеже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б)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5724525"/>
            <a:ext cx="8642350" cy="8620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 разрезании фигур разрезы будем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проводить только по прямым разметки.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2525" y="3114675"/>
            <a:ext cx="4310063" cy="25193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8" name="TextBox 7"/>
          <p:cNvSpPr txBox="1">
            <a:spLocks noChangeArrowheads="1"/>
          </p:cNvSpPr>
          <p:nvPr/>
        </p:nvSpPr>
        <p:spPr bwMode="auto">
          <a:xfrm>
            <a:off x="0" y="150813"/>
            <a:ext cx="31321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разрезание</a:t>
            </a:r>
            <a:endParaRPr lang="en-US" sz="17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составление фигур</a:t>
            </a:r>
          </a:p>
        </p:txBody>
      </p:sp>
      <p:sp>
        <p:nvSpPr>
          <p:cNvPr id="45059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Невозможность решения рассматриваемой задачи для тетрамино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требует специальных рассуждений, использующих идею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раскраски прямоугольника в шахматном порядке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2979738"/>
            <a:ext cx="8642350" cy="1784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Но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это невозможно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т.к. в этой фигуре из четырёх клеток</a:t>
            </a:r>
          </a:p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либо три закрашенных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одна незакрашенная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либо, наоборот,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три незакрашенных</a:t>
            </a:r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одна закрашенная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(чертежи справа).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413" y="4818063"/>
            <a:ext cx="8640762" cy="19859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45062" name="TextBox 12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Шахматная раскраска, разрезание прямоугольника 4</a:t>
            </a:r>
            <a:r>
              <a:rPr lang="en-US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en-US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тетрамино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46082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делимости</a:t>
            </a:r>
          </a:p>
        </p:txBody>
      </p:sp>
      <p:pic>
        <p:nvPicPr>
          <p:cNvPr id="46084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5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46086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 такое задачи на разрезание и составление фигур? Какие фигуры участвуют в таких задачах?</a:t>
            </a:r>
          </a:p>
        </p:txBody>
      </p:sp>
      <p:sp>
        <p:nvSpPr>
          <p:cNvPr id="46087" name="TextBox 14"/>
          <p:cNvSpPr txBox="1">
            <a:spLocks noChangeArrowheads="1"/>
          </p:cNvSpPr>
          <p:nvPr/>
        </p:nvSpPr>
        <p:spPr bwMode="auto">
          <a:xfrm>
            <a:off x="250825" y="2589213"/>
            <a:ext cx="8640763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Какие фигуры называются домино?</a:t>
            </a: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Сколько существует видов домино? Изобразите их.</a:t>
            </a:r>
          </a:p>
        </p:txBody>
      </p:sp>
      <p:sp>
        <p:nvSpPr>
          <p:cNvPr id="46088" name="TextBox 14"/>
          <p:cNvSpPr txBox="1">
            <a:spLocks noChangeArrowheads="1"/>
          </p:cNvSpPr>
          <p:nvPr/>
        </p:nvSpPr>
        <p:spPr bwMode="auto">
          <a:xfrm>
            <a:off x="0" y="150813"/>
            <a:ext cx="31321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разрезание</a:t>
            </a:r>
            <a:endParaRPr lang="en-US" sz="17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составление фигур</a:t>
            </a:r>
          </a:p>
        </p:txBody>
      </p:sp>
      <p:sp>
        <p:nvSpPr>
          <p:cNvPr id="46089" name="TextBox 14"/>
          <p:cNvSpPr txBox="1">
            <a:spLocks noChangeArrowheads="1"/>
          </p:cNvSpPr>
          <p:nvPr/>
        </p:nvSpPr>
        <p:spPr bwMode="auto">
          <a:xfrm>
            <a:off x="250825" y="3424238"/>
            <a:ext cx="8640763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Какие фигуры называются тримино?</a:t>
            </a: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Сколько существует видов тримино? Изобразите их.</a:t>
            </a:r>
          </a:p>
        </p:txBody>
      </p:sp>
      <p:sp>
        <p:nvSpPr>
          <p:cNvPr id="46090" name="TextBox 14"/>
          <p:cNvSpPr txBox="1">
            <a:spLocks noChangeArrowheads="1"/>
          </p:cNvSpPr>
          <p:nvPr/>
        </p:nvSpPr>
        <p:spPr bwMode="auto">
          <a:xfrm>
            <a:off x="250825" y="4238625"/>
            <a:ext cx="8640763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Какие фигуры называются тетрамино?</a:t>
            </a: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Сколько существует видов тетрамино? Изобразите их.</a:t>
            </a:r>
          </a:p>
        </p:txBody>
      </p:sp>
      <p:sp>
        <p:nvSpPr>
          <p:cNvPr id="46091" name="TextBox 14"/>
          <p:cNvSpPr txBox="1">
            <a:spLocks noChangeArrowheads="1"/>
          </p:cNvSpPr>
          <p:nvPr/>
        </p:nvSpPr>
        <p:spPr bwMode="auto">
          <a:xfrm>
            <a:off x="250825" y="5049838"/>
            <a:ext cx="8640763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Какие фигуры называются пентамино?</a:t>
            </a: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Сколько существует видов пентамино? Изобразите 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0825" y="1628775"/>
            <a:ext cx="6977063" cy="8620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Из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одной клетки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можно составить только одну фигуру – саму эту клетку.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41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0" y="150813"/>
            <a:ext cx="31321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разрезание</a:t>
            </a:r>
            <a:endParaRPr lang="en-US" sz="17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составление фигур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Домино, тримино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947988"/>
            <a:ext cx="6977063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Из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двух клеток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можно составить только одну фигуру, по понятным причинам называемую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домино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4411663"/>
            <a:ext cx="6977063" cy="1784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Из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трёх клеток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можно составить две фигуры, называемые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тримино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Верхнюю фигуру будем называть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ряд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а нижнюю –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угол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3450" y="1268413"/>
            <a:ext cx="1609725" cy="16097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2338" y="2979738"/>
            <a:ext cx="1609725" cy="12080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72338" y="4329113"/>
            <a:ext cx="1609725" cy="19272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6938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Фигуры, составленные из четырёх клеток, называются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тетрамино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а из пяти –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пентамино</a:t>
            </a:r>
            <a:r>
              <a:rPr lang="ru-RU" sz="250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endParaRPr lang="ru-RU" sz="100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latin typeface="Verdana" pitchFamily="34" charset="0"/>
                <a:ea typeface="Verdana" pitchFamily="34" charset="0"/>
                <a:cs typeface="Verdana" pitchFamily="34" charset="0"/>
              </a:rPr>
              <a:t>(названия происходят от греческих числительных</a:t>
            </a:r>
          </a:p>
          <a:p>
            <a:pPr algn="ctr"/>
            <a:r>
              <a:rPr lang="ru-RU" sz="2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тетра</a:t>
            </a:r>
            <a:r>
              <a:rPr lang="ru-RU" sz="2000" b="1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четыре</a:t>
            </a:r>
            <a:r>
              <a:rPr lang="ru-RU" sz="2000" b="1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пента</a:t>
            </a:r>
            <a:r>
              <a:rPr lang="ru-RU" sz="2000" b="1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пять</a:t>
            </a:r>
            <a:r>
              <a:rPr lang="ru-RU" sz="20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20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43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7"/>
          <p:cNvSpPr txBox="1">
            <a:spLocks noChangeArrowheads="1"/>
          </p:cNvSpPr>
          <p:nvPr/>
        </p:nvSpPr>
        <p:spPr bwMode="auto">
          <a:xfrm>
            <a:off x="0" y="150813"/>
            <a:ext cx="31321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разрезание</a:t>
            </a:r>
            <a:endParaRPr lang="en-US" sz="17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составление фигур</a:t>
            </a:r>
          </a:p>
        </p:txBody>
      </p:sp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Тетрамино, пентамино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3024188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Различных фигур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тетрамино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имеется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пять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3559175"/>
            <a:ext cx="8642350" cy="8620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Будем называть их (слева направо):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ряд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угол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шип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зигзаг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квадрат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0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/>
          <a:srcRect b="14132"/>
          <a:stretch/>
        </p:blipFill>
        <p:spPr bwMode="auto">
          <a:xfrm>
            <a:off x="1827213" y="4464050"/>
            <a:ext cx="5461000" cy="23542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Различных фигур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пентамино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имеется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двенадцать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0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0" y="150813"/>
            <a:ext cx="31321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разрезание</a:t>
            </a:r>
            <a:endParaRPr lang="en-US" sz="17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составление фигур</a:t>
            </a:r>
          </a:p>
        </p:txBody>
      </p:sp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Пентамино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21828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 чертеже из фигур пентамино выложен прямоугольник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5 × 12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причём каждая фигура взята только один раз.</a:t>
            </a:r>
            <a:endParaRPr lang="en-US" sz="20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3473450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Названия фигур пентамино нам не понадобятся. </a:t>
            </a:r>
            <a:endParaRPr lang="en-US" sz="20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0825" y="4284663"/>
            <a:ext cx="3106738" cy="21224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Можно так же рассматривать фигуры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из бoльшего количества клеток: шести, семи и т.д.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02013" y="4000500"/>
            <a:ext cx="5491162" cy="27527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Выясним,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каково количество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различных фигур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тримино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тетрамино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пентамино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т.д.</a:t>
            </a:r>
            <a:endParaRPr lang="en-US" sz="20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7"/>
          <p:cNvSpPr txBox="1">
            <a:spLocks noChangeArrowheads="1"/>
          </p:cNvSpPr>
          <p:nvPr/>
        </p:nvSpPr>
        <p:spPr bwMode="auto">
          <a:xfrm>
            <a:off x="0" y="150813"/>
            <a:ext cx="31321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разрезание</a:t>
            </a:r>
            <a:endParaRPr lang="en-US" sz="17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составление фигур</a:t>
            </a:r>
          </a:p>
        </p:txBody>
      </p:sp>
      <p:sp>
        <p:nvSpPr>
          <p:cNvPr id="2048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фигур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21828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Скажем, как доказать, что различных фигур тримино действительно две, различных фигур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тетрамино действительно пять и т.д.?</a:t>
            </a:r>
            <a:endParaRPr lang="en-US" sz="20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3473450"/>
            <a:ext cx="8642350" cy="8620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Ясно, что это задача знакомого типа: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на перебор всех возможных вариантов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0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0825" y="4373563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Вопрос лишь в том,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как организовать этот перебор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чтобы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были учтены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действительно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все возможные варианты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0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7"/>
          <p:cNvSpPr txBox="1">
            <a:spLocks noChangeArrowheads="1"/>
          </p:cNvSpPr>
          <p:nvPr/>
        </p:nvSpPr>
        <p:spPr bwMode="auto">
          <a:xfrm>
            <a:off x="0" y="150813"/>
            <a:ext cx="31321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разрезание</a:t>
            </a:r>
            <a:endParaRPr lang="en-US" sz="17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составление фигур</a:t>
            </a:r>
          </a:p>
        </p:txBody>
      </p:sp>
      <p:sp>
        <p:nvSpPr>
          <p:cNvPr id="21507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фигур тримино</a:t>
            </a:r>
          </a:p>
        </p:txBody>
      </p:sp>
      <p:sp>
        <p:nvSpPr>
          <p:cNvPr id="21508" name="TextBox 17"/>
          <p:cNvSpPr txBox="1">
            <a:spLocks noChangeArrowheads="1"/>
          </p:cNvSpPr>
          <p:nvPr/>
        </p:nvSpPr>
        <p:spPr bwMode="auto">
          <a:xfrm>
            <a:off x="250825" y="1268413"/>
            <a:ext cx="8642350" cy="17399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Один из подходов к решению –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4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идти от фигур из мe’ньшего количества клеток</a:t>
            </a:r>
          </a:p>
          <a:p>
            <a:pPr algn="ctr"/>
            <a:r>
              <a:rPr lang="ru-RU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 фигурам из бo’льшего количества клеток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4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добавляя последовательно по одной клетке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3068638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Докажем, что различных фигур тримино две.</a:t>
            </a:r>
            <a:endParaRPr lang="en-US" sz="24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3592513"/>
            <a:ext cx="8642350" cy="27844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Поскольку от фигуры тримино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можно так отрезать одну клетку,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что получится фигура домино,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ясно, что все возможные фигуры тримино будут получаться добавлением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 единственно возможной фигуре домино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одной клетки.</a:t>
            </a:r>
            <a:endParaRPr lang="en-US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150813"/>
            <a:ext cx="31321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</a:t>
            </a:r>
            <a:r>
              <a:rPr lang="en-US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разрезание</a:t>
            </a:r>
            <a:endParaRPr lang="en-US" sz="17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7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составление фигур</a:t>
            </a:r>
          </a:p>
        </p:txBody>
      </p:sp>
      <p:sp>
        <p:nvSpPr>
          <p:cNvPr id="22531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фигур тримино</a:t>
            </a:r>
          </a:p>
        </p:txBody>
      </p:sp>
      <p:sp>
        <p:nvSpPr>
          <p:cNvPr id="22532" name="TextBox 17"/>
          <p:cNvSpPr txBox="1">
            <a:spLocks noChangeArrowheads="1"/>
          </p:cNvSpPr>
          <p:nvPr/>
        </p:nvSpPr>
        <p:spPr bwMode="auto">
          <a:xfrm>
            <a:off x="250825" y="1268413"/>
            <a:ext cx="8642350" cy="17399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Один из подходов к решению –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4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идти от фигур из мe’ньшего количества клеток</a:t>
            </a:r>
          </a:p>
          <a:p>
            <a:pPr algn="ctr"/>
            <a:r>
              <a:rPr lang="ru-RU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 фигурам из бo’льшего количества клеток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4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добавляя последовательно по одной клетке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533" name="TextBox 10"/>
          <p:cNvSpPr txBox="1">
            <a:spLocks noChangeArrowheads="1"/>
          </p:cNvSpPr>
          <p:nvPr/>
        </p:nvSpPr>
        <p:spPr bwMode="auto">
          <a:xfrm>
            <a:off x="250825" y="3068638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Докажем, что различных фигур тримино две.</a:t>
            </a:r>
            <a:endParaRPr lang="en-US" sz="24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534" name="TextBox 12"/>
          <p:cNvSpPr txBox="1">
            <a:spLocks noChangeArrowheads="1"/>
          </p:cNvSpPr>
          <p:nvPr/>
        </p:nvSpPr>
        <p:spPr bwMode="auto">
          <a:xfrm>
            <a:off x="250825" y="3608388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Для этого имеется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шесть возможностей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en-US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4325" y="4151313"/>
            <a:ext cx="3473450" cy="2616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1613</Words>
  <Application>Microsoft Office PowerPoint</Application>
  <PresentationFormat>Экран (4:3)</PresentationFormat>
  <Paragraphs>327</Paragraphs>
  <Slides>31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200</cp:revision>
  <dcterms:created xsi:type="dcterms:W3CDTF">2012-12-15T11:02:59Z</dcterms:created>
  <dcterms:modified xsi:type="dcterms:W3CDTF">2014-01-20T07:45:11Z</dcterms:modified>
</cp:coreProperties>
</file>