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463700"/>
    <a:srgbClr val="00CC00"/>
    <a:srgbClr val="FFFF66"/>
    <a:srgbClr val="000066"/>
    <a:srgbClr val="FFCC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AD0A6E-63DC-4DB1-932A-55E4EC848A56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D2ABE1-E238-480B-837F-4FCC643D1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CAF3E-AA09-4F49-87E8-B2B5CCD1E00C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A5DA-A791-4B23-83AD-07EB231A5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815-8B0C-4722-9612-22740BCDFB1A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3043-DC08-4564-BD6E-8E509B16E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3E3F-E732-4188-80CE-960658CAFAE8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24B9-70EB-4812-B9A8-22FEAB162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BB16-0A0F-48AF-8013-7FD4D7ECAB33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DB0A-42EA-4D1B-85E9-F39539F21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FCA7-4A47-4084-9C68-84217F58BC04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BF6D-CEC3-416C-B36E-FF80FE194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EB1B-3DA1-4838-8D86-585B658CA7FC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56EFC-6D9D-442B-AEF5-9B6FCD1A8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8195E-AA24-40A9-99FC-24EF5156CD3F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7635-7817-4E5A-B621-3BF196BFD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3F88F-A9E1-456B-A998-3D04424FC003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D675-A3A1-4CB4-98F5-D4C546754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11EA7-C6B2-4B21-BD19-545C23BC5775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B821-54C2-48FB-A816-81FFEA2E9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BDA9-F17C-40AD-BCC6-69DF06E8F8C0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C79DC-D0BD-4627-8AD0-6E15D02F9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8A31-9453-4FB9-AD58-C68A55898E48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D8775-2E34-4F44-8384-427E1C6B7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CFCED-B88D-4B9E-995C-0E0F3DDE742D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2A3F69-7B97-4B8A-A2EB-C062BFA1C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04664"/>
            <a:ext cx="7851648" cy="9772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/>
              <a:t>Рисунок. Светотень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0025" y="5046663"/>
            <a:ext cx="6223000" cy="976312"/>
          </a:xfrm>
        </p:spPr>
        <p:txBody>
          <a:bodyPr/>
          <a:lstStyle/>
          <a:p>
            <a:pPr marR="0"/>
            <a:r>
              <a:rPr lang="ru-RU" smtClean="0">
                <a:solidFill>
                  <a:srgbClr val="000066"/>
                </a:solidFill>
              </a:rPr>
              <a:t>Изобразительное искусство. 2-й класс.</a:t>
            </a:r>
          </a:p>
          <a:p>
            <a:pPr marR="0"/>
            <a:r>
              <a:rPr lang="ru-RU" smtClean="0">
                <a:solidFill>
                  <a:srgbClr val="000066"/>
                </a:solidFill>
              </a:rPr>
              <a:t>Урок  14.</a:t>
            </a:r>
          </a:p>
        </p:txBody>
      </p:sp>
      <p:pic>
        <p:nvPicPr>
          <p:cNvPr id="14339" name="Picture 5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6116638" y="6019800"/>
            <a:ext cx="2554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3313" y="1582738"/>
            <a:ext cx="4633912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4" name="Picture 2" descr="C:\Users\msi\Downloads\рисунок\lomo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095500"/>
            <a:ext cx="33813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msi\Downloads\рисунок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082800"/>
            <a:ext cx="34385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79388" y="0"/>
            <a:ext cx="8569325" cy="20828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Выполните рисунок любого предмета в объёме на листе формата А5 (половинка альбомного листа).</a:t>
            </a:r>
          </a:p>
        </p:txBody>
      </p:sp>
      <p:pic>
        <p:nvPicPr>
          <p:cNvPr id="7" name="Picture 2" descr="C:\Users\msi\Downloads\ламп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071678"/>
            <a:ext cx="65542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si\Downloads\ламп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2395" y="3286124"/>
            <a:ext cx="571388" cy="80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776" y="-171400"/>
            <a:ext cx="7772400" cy="13624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>
                <a:solidFill>
                  <a:srgbClr val="FFFF66"/>
                </a:solidFill>
              </a:rPr>
              <a:t>Продуктивное задание 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146" name="Picture 2" descr="C:\Users\msi\Downloads\рисунок\51709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928813"/>
            <a:ext cx="67691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179388" y="0"/>
            <a:ext cx="8569325" cy="1928813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Выполните рисунок любого предмета в объёме на листе формата А5 (половинка альбомного листа).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196975"/>
            <a:ext cx="7772400" cy="5111750"/>
          </a:xfrm>
        </p:spPr>
        <p:txBody>
          <a:bodyPr>
            <a:normAutofit/>
          </a:bodyPr>
          <a:lstStyle/>
          <a:p>
            <a:r>
              <a:rPr lang="ru-RU" sz="37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Оцените свою работу на уроке:</a:t>
            </a:r>
          </a:p>
          <a:p>
            <a:r>
              <a:rPr lang="ru-RU" sz="3700" b="1" smtClean="0">
                <a:solidFill>
                  <a:srgbClr val="BDDFE3"/>
                </a:solidFill>
              </a:rPr>
              <a:t>– Что тебе нужно было сделать?</a:t>
            </a:r>
          </a:p>
          <a:p>
            <a:r>
              <a:rPr lang="ru-RU" sz="3700" b="1" smtClean="0">
                <a:solidFill>
                  <a:srgbClr val="FFDA52"/>
                </a:solidFill>
              </a:rPr>
              <a:t>– Задание выполнено в полном объёме? Без ошибок?</a:t>
            </a:r>
          </a:p>
          <a:p>
            <a:r>
              <a:rPr lang="ru-RU" sz="3700" b="1" smtClean="0">
                <a:solidFill>
                  <a:srgbClr val="990000"/>
                </a:solidFill>
              </a:rPr>
              <a:t>– Ты выполнил работу самостоятельно или с помощью? С чьей? </a:t>
            </a:r>
          </a:p>
          <a:p>
            <a:r>
              <a:rPr lang="ru-RU" sz="3700" b="1" smtClean="0">
                <a:solidFill>
                  <a:srgbClr val="633661"/>
                </a:solidFill>
              </a:rPr>
              <a:t>– Как бы ты оценил свою работу?</a:t>
            </a:r>
          </a:p>
          <a:p>
            <a:pPr algn="ctr"/>
            <a:endParaRPr lang="ru-RU" sz="3700" b="1" smtClean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endParaRPr lang="ru-RU" sz="3200" smtClean="0">
              <a:solidFill>
                <a:srgbClr val="FFC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84213" y="1773238"/>
            <a:ext cx="7488237" cy="403225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</a:rPr>
              <a:t>Принести альбом, Рабочую тетрадь, простые карандаши - мягкие и полумягкие, хорошо отточенные, ластик, маленький деревянный брусочек или деревянную линейку для очистки ластика.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Текст 2"/>
          <p:cNvSpPr>
            <a:spLocks noGrp="1"/>
          </p:cNvSpPr>
          <p:nvPr>
            <p:ph type="body" idx="1"/>
          </p:nvPr>
        </p:nvSpPr>
        <p:spPr>
          <a:xfrm>
            <a:off x="419100" y="1773238"/>
            <a:ext cx="8296275" cy="1797050"/>
          </a:xfrm>
        </p:spPr>
        <p:txBody>
          <a:bodyPr/>
          <a:lstStyle/>
          <a:p>
            <a:endParaRPr lang="ru-RU" sz="2400" smtClean="0"/>
          </a:p>
          <a:p>
            <a:endParaRPr lang="ru-RU" smtClean="0"/>
          </a:p>
        </p:txBody>
      </p:sp>
      <p:pic>
        <p:nvPicPr>
          <p:cNvPr id="15362" name="Picture 2" descr="C:\Users\msi\Downloads\рисунок\куб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2420938"/>
            <a:ext cx="4465637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msi\Downloads\рисунок\куб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446338"/>
            <a:ext cx="3382963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79413" y="246063"/>
            <a:ext cx="7921625" cy="1223962"/>
          </a:xfrm>
          <a:prstGeom prst="wedgeRoundRectCallout">
            <a:avLst>
              <a:gd name="adj1" fmla="val -25665"/>
              <a:gd name="adj2" fmla="val 972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Что изображено на рисунках?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95288" y="404813"/>
            <a:ext cx="7912100" cy="1223962"/>
          </a:xfrm>
          <a:prstGeom prst="wedgeRoundRectCallout">
            <a:avLst>
              <a:gd name="adj1" fmla="val -4993"/>
              <a:gd name="adj2" fmla="val 8855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002060"/>
                </a:solidFill>
              </a:rPr>
              <a:t>Куб изображён в объёме или плоским?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11188" y="476250"/>
            <a:ext cx="7920037" cy="1223963"/>
          </a:xfrm>
          <a:prstGeom prst="wedgeRoundRectCallout">
            <a:avLst>
              <a:gd name="adj1" fmla="val -5530"/>
              <a:gd name="adj2" fmla="val 9550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Чем отличаются эти рисунки друг от друга?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628775"/>
            <a:ext cx="7772400" cy="4608513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rgbClr val="BDDFE3"/>
                </a:solidFill>
              </a:rPr>
              <a:t> </a:t>
            </a:r>
            <a:r>
              <a:rPr lang="ru-RU" sz="4300" b="1" smtClean="0">
                <a:solidFill>
                  <a:srgbClr val="BDDFE3"/>
                </a:solidFill>
              </a:rPr>
              <a:t>От чего зависит, тёмной или светлой изображать сторону предмета?</a:t>
            </a:r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163" y="476250"/>
            <a:ext cx="7772400" cy="1223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4000">
              <a:solidFill>
                <a:srgbClr val="FFC000"/>
              </a:solidFill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68313" y="404813"/>
            <a:ext cx="8135937" cy="136842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На каком рисунке хорошо видны форма и объём куба? Почему?</a:t>
            </a:r>
          </a:p>
        </p:txBody>
      </p:sp>
      <p:pic>
        <p:nvPicPr>
          <p:cNvPr id="1026" name="Picture 2" descr="C:\Users\msi\Downloads\рисунок\куб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060575"/>
            <a:ext cx="46497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msi\Downloads\рисунок\куб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2057400"/>
            <a:ext cx="44973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214313" y="2708275"/>
            <a:ext cx="2565400" cy="725488"/>
          </a:xfrm>
        </p:spPr>
        <p:txBody>
          <a:bodyPr/>
          <a:lstStyle/>
          <a:p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1700213"/>
            <a:ext cx="5472113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484438" y="1700213"/>
            <a:ext cx="1223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463700"/>
                </a:solidFill>
                <a:latin typeface="Constantia" pitchFamily="18" charset="0"/>
              </a:rPr>
              <a:t>свет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90725" y="5395913"/>
            <a:ext cx="181927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полутень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900363" y="4603750"/>
            <a:ext cx="228600" cy="9318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284663" y="5535613"/>
            <a:ext cx="15827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тень</a:t>
            </a:r>
          </a:p>
        </p:txBody>
      </p:sp>
      <p:cxnSp>
        <p:nvCxnSpPr>
          <p:cNvPr id="20" name="Прямая со стрелкой 19"/>
          <p:cNvCxnSpPr>
            <a:stCxn id="16" idx="0"/>
          </p:cNvCxnSpPr>
          <p:nvPr/>
        </p:nvCxnSpPr>
        <p:spPr>
          <a:xfrm flipH="1" flipV="1">
            <a:off x="4284663" y="4248150"/>
            <a:ext cx="792162" cy="1287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</p:cNvCxnSpPr>
          <p:nvPr/>
        </p:nvCxnSpPr>
        <p:spPr>
          <a:xfrm>
            <a:off x="3095625" y="2224088"/>
            <a:ext cx="252413" cy="831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083050" y="1943100"/>
            <a:ext cx="2892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падающая тень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414963" y="2466975"/>
            <a:ext cx="114300" cy="1781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msi\Downloads\ламп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7688" y="304800"/>
            <a:ext cx="9747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063" y="1301750"/>
            <a:ext cx="3384550" cy="5086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1. Источник света.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2. Свет.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3. Тень.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4. Полутень.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5. Падающая тень.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C:\Users\msi\Downloads\рисунок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01750"/>
            <a:ext cx="5040313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650" y="476250"/>
            <a:ext cx="8102600" cy="9366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Выполни  штриховку  куба</a:t>
            </a:r>
            <a:endParaRPr lang="ru-RU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C:\Users\msi\Downloads\рисунок\cube4y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44675"/>
            <a:ext cx="73660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si\Downloads\ламп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357563"/>
            <a:ext cx="9747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2492375"/>
            <a:ext cx="7772400" cy="2665413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От чего зависит, тёмной или светлой изображать сторону предмета?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7170" name="Picture 2" descr="C:\Users\msi\Downloads\рисунок\6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2106613"/>
            <a:ext cx="6405563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179388" y="0"/>
            <a:ext cx="8569325" cy="2106613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Выполните рисунок любого предмета в объёме на листе формата А5 (половинка альбомного листа).</a:t>
            </a:r>
          </a:p>
        </p:txBody>
      </p:sp>
      <p:pic>
        <p:nvPicPr>
          <p:cNvPr id="6" name="Picture 2" descr="C:\Users\msi\Downloads\ламп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071678"/>
            <a:ext cx="9747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255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Рисунок. Светотень</vt:lpstr>
      <vt:lpstr>Слайд 2</vt:lpstr>
      <vt:lpstr>Формулирование проблемы</vt:lpstr>
      <vt:lpstr>Слайд 4</vt:lpstr>
      <vt:lpstr>Поиск решения проблемы</vt:lpstr>
      <vt:lpstr>Поиск решения проблемы</vt:lpstr>
      <vt:lpstr>Слайд 7</vt:lpstr>
      <vt:lpstr>Выражение решения проблемы</vt:lpstr>
      <vt:lpstr>Продуктивное задание </vt:lpstr>
      <vt:lpstr>Продуктивное задание </vt:lpstr>
      <vt:lpstr>Продуктивное задание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User</cp:lastModifiedBy>
  <cp:revision>23</cp:revision>
  <dcterms:created xsi:type="dcterms:W3CDTF">2012-09-17T15:13:52Z</dcterms:created>
  <dcterms:modified xsi:type="dcterms:W3CDTF">2012-12-04T10:30:31Z</dcterms:modified>
</cp:coreProperties>
</file>