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427" r:id="rId2"/>
    <p:sldId id="426" r:id="rId3"/>
    <p:sldId id="401" r:id="rId4"/>
    <p:sldId id="404" r:id="rId5"/>
    <p:sldId id="421" r:id="rId6"/>
    <p:sldId id="309" r:id="rId7"/>
    <p:sldId id="403" r:id="rId8"/>
    <p:sldId id="428" r:id="rId9"/>
    <p:sldId id="431" r:id="rId10"/>
    <p:sldId id="422" r:id="rId11"/>
    <p:sldId id="430" r:id="rId12"/>
    <p:sldId id="416" r:id="rId13"/>
    <p:sldId id="423" r:id="rId14"/>
    <p:sldId id="313" r:id="rId15"/>
    <p:sldId id="432" r:id="rId16"/>
    <p:sldId id="429" r:id="rId17"/>
    <p:sldId id="433"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a:srgbClr val="CCFF33"/>
    <a:srgbClr val="66FF33"/>
    <a:srgbClr val="99FF33"/>
    <a:srgbClr val="CCFF66"/>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8" autoAdjust="0"/>
    <p:restoredTop sz="79418" autoAdjust="0"/>
  </p:normalViewPr>
  <p:slideViewPr>
    <p:cSldViewPr>
      <p:cViewPr varScale="1">
        <p:scale>
          <a:sx n="50" d="100"/>
          <a:sy n="50"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EC124FC-473B-4686-AD8D-2FEE2EC557D8}" type="datetimeFigureOut">
              <a:rPr lang="ru-RU"/>
              <a:pPr>
                <a:defRPr/>
              </a:pPr>
              <a:t>20.01.2014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3CA9AB2-932A-49A5-B3AE-4E13BB0496FF}" type="slidenum">
              <a:rPr lang="ru-RU"/>
              <a:pPr>
                <a:defRPr/>
              </a:pPr>
              <a:t>‹#›</a:t>
            </a:fld>
            <a:endParaRPr lang="ru-RU"/>
          </a:p>
        </p:txBody>
      </p:sp>
    </p:spTree>
    <p:extLst>
      <p:ext uri="{BB962C8B-B14F-4D97-AF65-F5344CB8AC3E}">
        <p14:creationId xmlns:p14="http://schemas.microsoft.com/office/powerpoint/2010/main" val="2977827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 Васнецов Призвание варягов - </a:t>
            </a:r>
            <a:r>
              <a:rPr lang="sq-AL" smtClean="0"/>
              <a:t>http://upload.wikimedia.org/wikipedia/commons/thumb/1/16/%D0%92%D0%B0%D1%80%D1%8F%D0%B3%D0%B8.jpg/800px-%D0%92%D0%B0%D1%80%D1%8F%D0%B3%D0%B8.jpg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59495-54D3-4238-81FC-BD37E1AA3A27}"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карта</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59384-9F1B-41D1-BBBA-002D6A14BBF6}"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карта</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6469B2-E4E6-4B91-A000-C65C1DB5A01B}"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Рисунки – учебник, </a:t>
            </a:r>
            <a:r>
              <a:rPr lang="ru-RU" smtClean="0">
                <a:latin typeface="Arial" charset="0"/>
                <a:cs typeface="Arial" charset="0"/>
              </a:rPr>
              <a:t>§ 4</a:t>
            </a: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9DD8AB-E92F-4DB5-9E68-B1C56B7A5CED}"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B5B4E7-54A0-47CF-B7F3-B07DFD8D2AF2}"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552581-F73D-4273-9297-2F70731CDC2C}"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43F023-A7C8-4E12-AC71-D198110C6EE4}"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EE188-FD14-4911-93B5-8AB054C575A2}"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букве открывает документ, щелчок по документу сворачивает его</a:t>
            </a:r>
          </a:p>
        </p:txBody>
      </p:sp>
      <p:sp>
        <p:nvSpPr>
          <p:cNvPr id="481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9C2B3B-FF6F-4B3B-99CE-0C6400E51959}" type="slidenum">
              <a:rPr lang="ru-RU"/>
              <a:pPr fontAlgn="base">
                <a:spcBef>
                  <a:spcPct val="0"/>
                </a:spcBef>
                <a:spcAft>
                  <a:spcPct val="0"/>
                </a:spcAft>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461831-7506-458E-887C-6CDF31B74AB3}"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97BAFF-3360-4997-92B2-2E66D7E90F30}"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6" charset="0"/>
              </a:rPr>
              <a:t>Для выполнения задания необходимо воспользоваться встроенными средствами </a:t>
            </a:r>
            <a:r>
              <a:rPr lang="en-US" smtClean="0">
                <a:ea typeface="Calibri" pitchFamily="34" charset="0"/>
                <a:cs typeface="Times New Roman" pitchFamily="16" charset="0"/>
              </a:rPr>
              <a:t>Microsoft  PPT</a:t>
            </a:r>
            <a:r>
              <a:rPr lang="ru-RU" smtClean="0">
                <a:ea typeface="Calibri" pitchFamily="34" charset="0"/>
                <a:cs typeface="Times New Roman" pitchFamily="16" charset="0"/>
              </a:rPr>
              <a:t> в режиме просмотра (инструмент «ПЕРО»)</a:t>
            </a:r>
          </a:p>
          <a:p>
            <a:pPr>
              <a:spcBef>
                <a:spcPct val="0"/>
              </a:spcBef>
            </a:pPr>
            <a:endParaRPr lang="ru-RU" smtClean="0">
              <a:ea typeface="Calibri" pitchFamily="34" charset="0"/>
              <a:cs typeface="Times New Roman" pitchFamily="16" charset="0"/>
            </a:endParaRPr>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CC47F7-70AA-469A-B2E1-414439057C10}"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981D87-D650-4E1B-8198-3721758305ED}"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817058-2986-4AA2-9B40-36A856A44FDD}"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0FD750-DC7A-4A4C-A87B-2CC34203180A}"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A54601-9947-4F64-A33B-1C1CD9D09712}"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BBD7A1-2F2B-4CF6-BD72-8ECD33129F60}"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E1CFCD2-B3B1-466A-9BED-AB2BAB1B8F02}" type="datetimeFigureOut">
              <a:rPr lang="ru-RU"/>
              <a:pPr>
                <a:defRPr/>
              </a:pPr>
              <a:t>20.01.2014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AEFB49-CFF3-4F0E-917B-F9A00E8302F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56B7C2-3F68-416E-8440-6DAA1FCEEC1D}" type="datetimeFigureOut">
              <a:rPr lang="ru-RU"/>
              <a:pPr>
                <a:defRPr/>
              </a:pPr>
              <a:t>20.01.2014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0CAF25-948A-406F-A1B4-380E2A60E0B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7D2CD4-E5DA-46DF-92F3-31D064E8BE37}" type="datetimeFigureOut">
              <a:rPr lang="ru-RU"/>
              <a:pPr>
                <a:defRPr/>
              </a:pPr>
              <a:t>20.01.2014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30B45A-011C-4659-8D6A-B3C16B5A30B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209FDF86-23CA-4405-A71B-1DDE97369996}" type="datetimeFigureOut">
              <a:rPr lang="ru-RU"/>
              <a:pPr>
                <a:defRPr/>
              </a:pPr>
              <a:t>20.01.2014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44F30EC9-35A7-4DE4-AE54-6DA891054E0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4EF7D02-763B-4518-9A30-6AEB614FB078}" type="datetimeFigureOut">
              <a:rPr lang="ru-RU"/>
              <a:pPr>
                <a:defRPr/>
              </a:pPr>
              <a:t>20.01.2014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68E1D64-0992-44B2-83AF-EE0C285D753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90378D65-9E02-4DAD-86D5-BFB9ED16E82C}" type="datetimeFigureOut">
              <a:rPr lang="ru-RU"/>
              <a:pPr>
                <a:defRPr/>
              </a:pPr>
              <a:t>20.01.2014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EBDDA961-D591-4B06-851A-43F78E697C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2B1CEB4-8089-488A-B184-6439DC2C7C99}" type="datetimeFigureOut">
              <a:rPr lang="ru-RU"/>
              <a:pPr>
                <a:defRPr/>
              </a:pPr>
              <a:t>20.01.2014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6246FD2-0126-4BBC-BE75-A440C0AB5EA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1C650E25-4EDB-467E-987D-7791BE83DA1E}" type="datetimeFigureOut">
              <a:rPr lang="ru-RU"/>
              <a:pPr>
                <a:defRPr/>
              </a:pPr>
              <a:t>20.01.2014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AFC914AB-2FCB-4526-95F9-8AD2DC6BB539}"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741590D1-89A8-45F0-BA54-9ECF9B41AF08}" type="datetimeFigureOut">
              <a:rPr lang="ru-RU"/>
              <a:pPr>
                <a:defRPr/>
              </a:pPr>
              <a:t>20.01.2014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DD55263-C01E-4AA9-8E9B-54D3759F31A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E1EF4F9-1C4D-408C-A3C0-B7A5FFE31A5C}" type="datetimeFigureOut">
              <a:rPr lang="ru-RU"/>
              <a:pPr>
                <a:defRPr/>
              </a:pPr>
              <a:t>20.01.2014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410C06-395F-48FD-9A97-3F6CBABCE51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2A2329A-1A6E-4EE2-8C21-3EABD2A18B5B}" type="datetimeFigureOut">
              <a:rPr lang="ru-RU"/>
              <a:pPr>
                <a:defRPr/>
              </a:pPr>
              <a:t>20.01.2014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60FB12-E990-43F7-9DBE-378B8F25C6B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CC7DBB8-5202-4832-9472-A76343C7EED1}" type="datetimeFigureOut">
              <a:rPr lang="ru-RU"/>
              <a:pPr>
                <a:defRPr/>
              </a:pPr>
              <a:t>20.01.2014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3A38387-FCF6-4959-A79D-4A1FEFBFD78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71775" y="2952750"/>
            <a:ext cx="3397250" cy="3598863"/>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765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2014</a:t>
            </a:r>
            <a:r>
              <a:rPr lang="ru-RU"/>
              <a:t>.</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России</a:t>
            </a:r>
            <a:r>
              <a:rPr lang="ru-RU" sz="1200">
                <a:solidFill>
                  <a:srgbClr val="400000"/>
                </a:solidFill>
              </a:rPr>
              <a:t>.</a:t>
            </a:r>
            <a:r>
              <a:rPr lang="ru-RU" sz="1200">
                <a:solidFill>
                  <a:srgbClr val="400000"/>
                </a:solidFill>
                <a:latin typeface="Comic Sans MS" pitchFamily="66" charset="0"/>
              </a:rPr>
              <a:t> </a:t>
            </a:r>
            <a:r>
              <a:rPr lang="ru-RU" sz="1200">
                <a:solidFill>
                  <a:srgbClr val="400000"/>
                </a:solidFill>
                <a:cs typeface="Arial" charset="0"/>
              </a:rPr>
              <a:t>§ 4 </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2" name="Заголовок 1"/>
          <p:cNvSpPr>
            <a:spLocks noGrp="1"/>
          </p:cNvSpPr>
          <p:nvPr>
            <p:ph type="ctrTitle"/>
          </p:nvPr>
        </p:nvSpPr>
        <p:spPr>
          <a:xfrm>
            <a:off x="252000" y="2130425"/>
            <a:ext cx="8640000" cy="1470025"/>
          </a:xfrm>
        </p:spPr>
        <p:txBody>
          <a:bodyPr>
            <a:noAutofit/>
          </a:bodyPr>
          <a:lstStyle/>
          <a:p>
            <a:pPr fontAlgn="auto">
              <a:spcAft>
                <a:spcPts val="0"/>
              </a:spcAft>
              <a:defRPr/>
            </a:pPr>
            <a:r>
              <a:rPr lang="sq-AL" sz="3800" dirty="0" smtClean="0"/>
              <a:t>C</a:t>
            </a:r>
            <a:r>
              <a:rPr lang="ru-RU" sz="3800" dirty="0" smtClean="0"/>
              <a:t>ТАНОВЛЕНИЕ ДРЕВНЕРУССКОГО ГОСУДАРСТВА</a:t>
            </a:r>
            <a:endParaRPr lang="ru-RU" sz="3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867400" y="981075"/>
            <a:ext cx="3025775" cy="575945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ru-RU" sz="2600" dirty="0"/>
          </a:p>
        </p:txBody>
      </p:sp>
      <p:pic>
        <p:nvPicPr>
          <p:cNvPr id="3075" name="Picture 3"/>
          <p:cNvPicPr>
            <a:picLocks noChangeAspect="1" noChangeArrowheads="1"/>
          </p:cNvPicPr>
          <p:nvPr/>
        </p:nvPicPr>
        <p:blipFill>
          <a:blip r:embed="rId3"/>
          <a:srcRect/>
          <a:stretch>
            <a:fillRect/>
          </a:stretch>
        </p:blipFill>
        <p:spPr bwMode="auto">
          <a:xfrm>
            <a:off x="252413" y="981075"/>
            <a:ext cx="5375275" cy="5759450"/>
          </a:xfrm>
          <a:prstGeom prst="rect">
            <a:avLst/>
          </a:prstGeom>
          <a:noFill/>
          <a:ln w="9525">
            <a:solidFill>
              <a:schemeClr val="bg1">
                <a:lumMod val="50000"/>
              </a:schemeClr>
            </a:solidFill>
            <a:miter lim="800000"/>
            <a:headEnd/>
            <a:tailEnd/>
          </a:ln>
          <a:extLst/>
        </p:spPr>
      </p:pic>
      <p:pic>
        <p:nvPicPr>
          <p:cNvPr id="32771"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2000" y="1862268"/>
            <a:ext cx="8640000" cy="3060978"/>
          </a:xfrm>
          <a:prstGeom prst="roundRect">
            <a:avLst>
              <a:gd name="adj" fmla="val 10887"/>
            </a:avLst>
          </a:prstGeom>
          <a:blipFill>
            <a:blip r:embed="rId5"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Необходимый уровень.</a:t>
            </a:r>
            <a:r>
              <a:rPr lang="ru-RU" sz="2600">
                <a:solidFill>
                  <a:srgbClr val="0070C0"/>
                </a:solidFill>
                <a:latin typeface="Comic Sans MS" pitchFamily="66" charset="0"/>
              </a:rPr>
              <a:t> </a:t>
            </a:r>
            <a:r>
              <a:rPr lang="ru-RU" sz="2600">
                <a:latin typeface="Comic Sans MS" pitchFamily="66" charset="0"/>
              </a:rPr>
              <a:t>На карте отметь два центра образования Древнерусского государства и территорию государства при князе Олеге.</a:t>
            </a:r>
          </a:p>
          <a:p>
            <a:pPr indent="358775"/>
            <a:r>
              <a:rPr lang="ru-RU" sz="2600" b="1">
                <a:solidFill>
                  <a:srgbClr val="0070C0"/>
                </a:solidFill>
                <a:latin typeface="Comic Sans MS" pitchFamily="66" charset="0"/>
              </a:rPr>
              <a:t>Повышенный уровень. </a:t>
            </a:r>
            <a:r>
              <a:rPr lang="ru-RU" sz="2600">
                <a:latin typeface="Comic Sans MS" pitchFamily="66" charset="0"/>
              </a:rPr>
              <a:t>Нанеси на карту доказательства усиления международного влияния Древнерусского государства при первых князьях. Придумай условные знаки для карты.</a:t>
            </a:r>
          </a:p>
        </p:txBody>
      </p:sp>
      <p:sp>
        <p:nvSpPr>
          <p:cNvPr id="3" name="Заголовок 2"/>
          <p:cNvSpPr>
            <a:spLocks noGrp="1"/>
          </p:cNvSpPr>
          <p:nvPr>
            <p:ph type="title"/>
          </p:nvPr>
        </p:nvSpPr>
        <p:spPr/>
        <p:txBody>
          <a:bodyPr/>
          <a:lstStyle/>
          <a:p>
            <a:pPr fontAlgn="auto">
              <a:spcAft>
                <a:spcPts val="0"/>
              </a:spcAft>
              <a:defRPr/>
            </a:pPr>
            <a:r>
              <a:rPr lang="ru-RU" sz="3200" dirty="0" smtClean="0"/>
              <a:t>«ОТКУДА ПОШЛА РУССКАЯ ЗЕМЛЯ…»</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50"/>
                                        <p:tgtEl>
                                          <p:spTgt spid="30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srcRect/>
          <a:stretch>
            <a:fillRect/>
          </a:stretch>
        </p:blipFill>
        <p:spPr bwMode="auto">
          <a:xfrm>
            <a:off x="252413" y="981075"/>
            <a:ext cx="5181600" cy="5759450"/>
          </a:xfrm>
          <a:prstGeom prst="rect">
            <a:avLst/>
          </a:prstGeom>
          <a:noFill/>
          <a:ln w="9525">
            <a:solidFill>
              <a:schemeClr val="tx1"/>
            </a:solidFill>
            <a:miter lim="800000"/>
            <a:headEnd/>
            <a:tailEnd/>
          </a:ln>
        </p:spPr>
      </p:pic>
      <p:pic>
        <p:nvPicPr>
          <p:cNvPr id="3481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7" name="TextBox 6"/>
          <p:cNvSpPr txBox="1"/>
          <p:nvPr/>
        </p:nvSpPr>
        <p:spPr>
          <a:xfrm>
            <a:off x="5795963" y="981075"/>
            <a:ext cx="3173412" cy="5759450"/>
          </a:xfrm>
          <a:prstGeom prst="rect">
            <a:avLst/>
          </a:prstGeom>
          <a:solidFill>
            <a:schemeClr val="accent4">
              <a:lumMod val="20000"/>
              <a:lumOff val="80000"/>
            </a:schemeClr>
          </a:solidFill>
          <a:ln>
            <a:solidFill>
              <a:schemeClr val="bg1">
                <a:lumMod val="50000"/>
              </a:schemeClr>
            </a:solidFill>
          </a:ln>
        </p:spPr>
        <p:txBody>
          <a:bodyPr wrap="none" anchor="ctr">
            <a:spAutoFit/>
          </a:bodyPr>
          <a:lstStyle/>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Tx/>
              <a:buAutoNum type="arabicPeriod"/>
              <a:defRPr/>
            </a:pPr>
            <a:r>
              <a:rPr lang="ru-RU" sz="2800" dirty="0">
                <a:latin typeface="+mn-lt"/>
              </a:rPr>
              <a:t>___________</a:t>
            </a:r>
          </a:p>
          <a:p>
            <a:pPr marL="514350" indent="-514350" fontAlgn="auto">
              <a:lnSpc>
                <a:spcPct val="145000"/>
              </a:lnSpc>
              <a:spcBef>
                <a:spcPts val="0"/>
              </a:spcBef>
              <a:spcAft>
                <a:spcPts val="0"/>
              </a:spcAft>
              <a:buFont typeface="Comic Sans MS" panose="030F0702030302020204" pitchFamily="66" charset="0"/>
              <a:buChar char="…"/>
              <a:defRPr/>
            </a:pPr>
            <a:r>
              <a:rPr lang="ru-RU" sz="2800" dirty="0">
                <a:latin typeface="+mn-lt"/>
              </a:rPr>
              <a:t>___________</a:t>
            </a:r>
          </a:p>
        </p:txBody>
      </p:sp>
      <p:sp>
        <p:nvSpPr>
          <p:cNvPr id="9" name="Скругленный прямоугольник 8"/>
          <p:cNvSpPr/>
          <p:nvPr/>
        </p:nvSpPr>
        <p:spPr>
          <a:xfrm>
            <a:off x="252000" y="2497257"/>
            <a:ext cx="8640000" cy="1790998"/>
          </a:xfrm>
          <a:prstGeom prst="roundRect">
            <a:avLst>
              <a:gd name="adj" fmla="val 10887"/>
            </a:avLst>
          </a:prstGeom>
          <a:blipFill>
            <a:blip r:embed="rId5"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fontAlgn="auto">
              <a:spcBef>
                <a:spcPts val="0"/>
              </a:spcBef>
              <a:spcAft>
                <a:spcPts val="0"/>
              </a:spcAft>
              <a:defRPr/>
            </a:pPr>
            <a:r>
              <a:rPr lang="ru-RU" sz="2600" b="1" dirty="0">
                <a:solidFill>
                  <a:srgbClr val="0070C0"/>
                </a:solidFill>
                <a:latin typeface="+mn-lt"/>
              </a:rPr>
              <a:t>Необходимый уровень.</a:t>
            </a:r>
            <a:r>
              <a:rPr lang="ru-RU" sz="2600" dirty="0">
                <a:solidFill>
                  <a:srgbClr val="0070C0"/>
                </a:solidFill>
                <a:latin typeface="+mn-lt"/>
              </a:rPr>
              <a:t> </a:t>
            </a:r>
            <a:r>
              <a:rPr lang="ru-RU" sz="2600" dirty="0">
                <a:latin typeface="+mn-lt"/>
              </a:rPr>
              <a:t>Какие племена оказались в составе Древнерусского государства в 882 году? За чей счёт увеличилась территория к 980 году?</a:t>
            </a:r>
          </a:p>
        </p:txBody>
      </p:sp>
      <p:sp>
        <p:nvSpPr>
          <p:cNvPr id="3" name="Заголовок 2"/>
          <p:cNvSpPr>
            <a:spLocks noGrp="1"/>
          </p:cNvSpPr>
          <p:nvPr>
            <p:ph type="title"/>
          </p:nvPr>
        </p:nvSpPr>
        <p:spPr/>
        <p:txBody>
          <a:bodyPr/>
          <a:lstStyle/>
          <a:p>
            <a:pPr fontAlgn="auto">
              <a:spcAft>
                <a:spcPts val="0"/>
              </a:spcAft>
              <a:defRPr/>
            </a:pPr>
            <a:r>
              <a:rPr lang="ru-RU" sz="3200" dirty="0" smtClean="0"/>
              <a:t>«ОТКУДА ПОШЛА РУССКАЯ ЗЕМЛЯ…»</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251520" y="980728"/>
            <a:ext cx="8640000" cy="1660743"/>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400" b="1">
                <a:solidFill>
                  <a:srgbClr val="0070C0"/>
                </a:solidFill>
                <a:latin typeface="Comic Sans MS" pitchFamily="66" charset="0"/>
              </a:rPr>
              <a:t>Повышенный уровень.</a:t>
            </a:r>
            <a:r>
              <a:rPr lang="ru-RU" sz="2400">
                <a:solidFill>
                  <a:srgbClr val="0070C0"/>
                </a:solidFill>
                <a:latin typeface="Comic Sans MS" pitchFamily="66" charset="0"/>
              </a:rPr>
              <a:t> </a:t>
            </a:r>
            <a:r>
              <a:rPr lang="ru-RU" sz="2400">
                <a:latin typeface="Comic Sans MS" pitchFamily="66" charset="0"/>
              </a:rPr>
              <a:t>Укажи имена первых русских князей. Из текста учебника выдели и запиши те их действия, которые способствовали усилению Древнерусского государства.</a:t>
            </a:r>
          </a:p>
        </p:txBody>
      </p:sp>
      <p:pic>
        <p:nvPicPr>
          <p:cNvPr id="3686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КНЯЗЬЯ РУСОВ</a:t>
            </a:r>
            <a:endParaRPr lang="ru-RU" dirty="0"/>
          </a:p>
        </p:txBody>
      </p:sp>
      <p:pic>
        <p:nvPicPr>
          <p:cNvPr id="7170" name="Picture 2"/>
          <p:cNvPicPr>
            <a:picLocks noChangeAspect="1" noChangeArrowheads="1"/>
          </p:cNvPicPr>
          <p:nvPr/>
        </p:nvPicPr>
        <p:blipFill>
          <a:blip r:embed="rId5" cstate="email">
            <a:extLst/>
          </a:blip>
          <a:srcRect/>
          <a:stretch>
            <a:fillRect/>
          </a:stretch>
        </p:blipFill>
        <p:spPr bwMode="auto">
          <a:xfrm>
            <a:off x="251520" y="2853136"/>
            <a:ext cx="898356"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7171" name="Picture 3"/>
          <p:cNvPicPr>
            <a:picLocks noChangeAspect="1" noChangeArrowheads="1"/>
          </p:cNvPicPr>
          <p:nvPr/>
        </p:nvPicPr>
        <p:blipFill rotWithShape="1">
          <a:blip r:embed="rId6" cstate="email">
            <a:extLst/>
          </a:blip>
          <a:srcRect/>
          <a:stretch/>
        </p:blipFill>
        <p:spPr bwMode="auto">
          <a:xfrm>
            <a:off x="1257003" y="2853136"/>
            <a:ext cx="1778865"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7172" name="Picture 4"/>
          <p:cNvPicPr>
            <a:picLocks noChangeAspect="1" noChangeArrowheads="1"/>
          </p:cNvPicPr>
          <p:nvPr/>
        </p:nvPicPr>
        <p:blipFill>
          <a:blip r:embed="rId7" cstate="email">
            <a:extLst/>
          </a:blip>
          <a:srcRect/>
          <a:stretch>
            <a:fillRect/>
          </a:stretch>
        </p:blipFill>
        <p:spPr bwMode="auto">
          <a:xfrm>
            <a:off x="3223791" y="2853136"/>
            <a:ext cx="1780257"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7173" name="Picture 5"/>
          <p:cNvPicPr>
            <a:picLocks noChangeAspect="1" noChangeArrowheads="1"/>
          </p:cNvPicPr>
          <p:nvPr/>
        </p:nvPicPr>
        <p:blipFill rotWithShape="1">
          <a:blip r:embed="rId8" cstate="email">
            <a:extLst/>
          </a:blip>
          <a:srcRect/>
          <a:stretch/>
        </p:blipFill>
        <p:spPr bwMode="auto">
          <a:xfrm>
            <a:off x="5168007" y="2853136"/>
            <a:ext cx="1780257"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7174" name="Picture 6"/>
          <p:cNvPicPr>
            <a:picLocks noChangeAspect="1" noChangeArrowheads="1"/>
          </p:cNvPicPr>
          <p:nvPr/>
        </p:nvPicPr>
        <p:blipFill rotWithShape="1">
          <a:blip r:embed="rId9" cstate="email">
            <a:extLst/>
          </a:blip>
          <a:srcRect/>
          <a:stretch/>
        </p:blipFill>
        <p:spPr bwMode="auto">
          <a:xfrm>
            <a:off x="7107995" y="2853136"/>
            <a:ext cx="1781268"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4" name="TextBox 3"/>
          <p:cNvSpPr txBox="1"/>
          <p:nvPr/>
        </p:nvSpPr>
        <p:spPr>
          <a:xfrm>
            <a:off x="509588" y="4751388"/>
            <a:ext cx="382587" cy="406400"/>
          </a:xfrm>
          <a:prstGeom prst="roundRect">
            <a:avLst/>
          </a:prstGeom>
          <a:solidFill>
            <a:schemeClr val="accent4">
              <a:lumMod val="20000"/>
              <a:lumOff val="80000"/>
            </a:schemeClr>
          </a:solidFill>
          <a:ln>
            <a:solidFill>
              <a:schemeClr val="bg1">
                <a:lumMod val="50000"/>
              </a:schemeClr>
            </a:solidFill>
          </a:ln>
        </p:spPr>
        <p:txBody>
          <a:bodyPr wrap="none" anchor="ctr">
            <a:spAutoFit/>
          </a:bodyPr>
          <a:lstStyle/>
          <a:p>
            <a:pPr algn="ctr" fontAlgn="auto">
              <a:spcBef>
                <a:spcPts val="0"/>
              </a:spcBef>
              <a:spcAft>
                <a:spcPts val="0"/>
              </a:spcAft>
              <a:defRPr/>
            </a:pPr>
            <a:r>
              <a:rPr lang="ru-RU" dirty="0">
                <a:latin typeface="+mn-lt"/>
              </a:rPr>
              <a:t>1.</a:t>
            </a:r>
          </a:p>
        </p:txBody>
      </p:sp>
      <p:sp>
        <p:nvSpPr>
          <p:cNvPr id="12" name="TextBox 11"/>
          <p:cNvSpPr txBox="1"/>
          <p:nvPr/>
        </p:nvSpPr>
        <p:spPr>
          <a:xfrm>
            <a:off x="1936750" y="4751388"/>
            <a:ext cx="420688" cy="409575"/>
          </a:xfrm>
          <a:prstGeom prst="roundRect">
            <a:avLst/>
          </a:prstGeom>
          <a:solidFill>
            <a:schemeClr val="accent4">
              <a:lumMod val="20000"/>
              <a:lumOff val="80000"/>
            </a:schemeClr>
          </a:solidFill>
          <a:ln>
            <a:solidFill>
              <a:schemeClr val="bg1">
                <a:lumMod val="50000"/>
              </a:schemeClr>
            </a:solidFill>
          </a:ln>
        </p:spPr>
        <p:txBody>
          <a:bodyPr wrap="none" anchor="ctr">
            <a:spAutoFit/>
          </a:bodyPr>
          <a:lstStyle/>
          <a:p>
            <a:pPr algn="ctr" fontAlgn="auto">
              <a:spcBef>
                <a:spcPts val="0"/>
              </a:spcBef>
              <a:spcAft>
                <a:spcPts val="0"/>
              </a:spcAft>
              <a:defRPr/>
            </a:pPr>
            <a:r>
              <a:rPr lang="ru-RU" dirty="0">
                <a:latin typeface="+mn-lt"/>
              </a:rPr>
              <a:t>2.</a:t>
            </a:r>
          </a:p>
        </p:txBody>
      </p:sp>
      <p:sp>
        <p:nvSpPr>
          <p:cNvPr id="13" name="TextBox 12"/>
          <p:cNvSpPr txBox="1"/>
          <p:nvPr/>
        </p:nvSpPr>
        <p:spPr>
          <a:xfrm>
            <a:off x="3903663" y="4751388"/>
            <a:ext cx="420687" cy="409575"/>
          </a:xfrm>
          <a:prstGeom prst="roundRect">
            <a:avLst/>
          </a:prstGeom>
          <a:solidFill>
            <a:schemeClr val="accent4">
              <a:lumMod val="20000"/>
              <a:lumOff val="80000"/>
            </a:schemeClr>
          </a:solidFill>
          <a:ln>
            <a:solidFill>
              <a:schemeClr val="bg1">
                <a:lumMod val="50000"/>
              </a:schemeClr>
            </a:solidFill>
          </a:ln>
        </p:spPr>
        <p:txBody>
          <a:bodyPr wrap="none" anchor="ctr">
            <a:spAutoFit/>
          </a:bodyPr>
          <a:lstStyle/>
          <a:p>
            <a:pPr algn="ctr" fontAlgn="auto">
              <a:spcBef>
                <a:spcPts val="0"/>
              </a:spcBef>
              <a:spcAft>
                <a:spcPts val="0"/>
              </a:spcAft>
              <a:defRPr/>
            </a:pPr>
            <a:r>
              <a:rPr lang="ru-RU" dirty="0">
                <a:latin typeface="+mn-lt"/>
              </a:rPr>
              <a:t>3.</a:t>
            </a:r>
          </a:p>
        </p:txBody>
      </p:sp>
      <p:sp>
        <p:nvSpPr>
          <p:cNvPr id="14" name="TextBox 13"/>
          <p:cNvSpPr txBox="1"/>
          <p:nvPr/>
        </p:nvSpPr>
        <p:spPr>
          <a:xfrm>
            <a:off x="5848350" y="4751388"/>
            <a:ext cx="420688" cy="409575"/>
          </a:xfrm>
          <a:prstGeom prst="roundRect">
            <a:avLst/>
          </a:prstGeom>
          <a:solidFill>
            <a:schemeClr val="accent4">
              <a:lumMod val="20000"/>
              <a:lumOff val="80000"/>
            </a:schemeClr>
          </a:solidFill>
          <a:ln>
            <a:solidFill>
              <a:schemeClr val="bg1">
                <a:lumMod val="50000"/>
              </a:schemeClr>
            </a:solidFill>
          </a:ln>
        </p:spPr>
        <p:txBody>
          <a:bodyPr wrap="none" anchor="ctr">
            <a:spAutoFit/>
          </a:bodyPr>
          <a:lstStyle/>
          <a:p>
            <a:pPr algn="ctr" fontAlgn="auto">
              <a:spcBef>
                <a:spcPts val="0"/>
              </a:spcBef>
              <a:spcAft>
                <a:spcPts val="0"/>
              </a:spcAft>
              <a:defRPr/>
            </a:pPr>
            <a:r>
              <a:rPr lang="ru-RU" dirty="0">
                <a:latin typeface="+mn-lt"/>
              </a:rPr>
              <a:t>4.</a:t>
            </a:r>
          </a:p>
        </p:txBody>
      </p:sp>
      <p:sp>
        <p:nvSpPr>
          <p:cNvPr id="15" name="TextBox 14"/>
          <p:cNvSpPr txBox="1"/>
          <p:nvPr/>
        </p:nvSpPr>
        <p:spPr>
          <a:xfrm>
            <a:off x="7788275" y="4751388"/>
            <a:ext cx="420688" cy="409575"/>
          </a:xfrm>
          <a:prstGeom prst="roundRect">
            <a:avLst/>
          </a:prstGeom>
          <a:solidFill>
            <a:schemeClr val="accent4">
              <a:lumMod val="20000"/>
              <a:lumOff val="80000"/>
            </a:schemeClr>
          </a:solidFill>
          <a:ln>
            <a:solidFill>
              <a:schemeClr val="bg1">
                <a:lumMod val="50000"/>
              </a:schemeClr>
            </a:solidFill>
          </a:ln>
        </p:spPr>
        <p:txBody>
          <a:bodyPr wrap="none" anchor="ctr">
            <a:spAutoFit/>
          </a:bodyPr>
          <a:lstStyle/>
          <a:p>
            <a:pPr algn="ctr" fontAlgn="auto">
              <a:spcBef>
                <a:spcPts val="0"/>
              </a:spcBef>
              <a:spcAft>
                <a:spcPts val="0"/>
              </a:spcAft>
              <a:defRPr/>
            </a:pPr>
            <a:r>
              <a:rPr lang="ru-RU" dirty="0">
                <a:latin typeface="+mn-lt"/>
              </a:rPr>
              <a:t>5.</a:t>
            </a:r>
          </a:p>
        </p:txBody>
      </p:sp>
      <p:graphicFrame>
        <p:nvGraphicFramePr>
          <p:cNvPr id="16" name="Таблица 15"/>
          <p:cNvGraphicFramePr>
            <a:graphicFrameLocks noGrp="1"/>
          </p:cNvGraphicFramePr>
          <p:nvPr/>
        </p:nvGraphicFramePr>
        <p:xfrm>
          <a:off x="252413" y="5207000"/>
          <a:ext cx="8640000" cy="1463040"/>
        </p:xfrm>
        <a:graphic>
          <a:graphicData uri="http://schemas.openxmlformats.org/drawingml/2006/table">
            <a:tbl>
              <a:tblPr firstRow="1" bandRow="1">
                <a:tableStyleId>{5940675A-B579-460E-94D1-54222C63F5DA}</a:tableStyleId>
              </a:tblPr>
              <a:tblGrid>
                <a:gridCol w="2159760"/>
                <a:gridCol w="6480240"/>
              </a:tblGrid>
              <a:tr h="360040">
                <a:tc>
                  <a:txBody>
                    <a:bodyPr/>
                    <a:lstStyle/>
                    <a:p>
                      <a:r>
                        <a:rPr lang="ru-RU" sz="2400" dirty="0" smtClean="0"/>
                        <a:t>Имя князя</a:t>
                      </a:r>
                      <a:endParaRPr lang="ru-RU" sz="2400" dirty="0"/>
                    </a:p>
                  </a:txBody>
                  <a:tcPr>
                    <a:solidFill>
                      <a:schemeClr val="accent4">
                        <a:lumMod val="20000"/>
                        <a:lumOff val="80000"/>
                      </a:schemeClr>
                    </a:solidFill>
                  </a:tcPr>
                </a:tc>
                <a:tc>
                  <a:txBody>
                    <a:bodyPr/>
                    <a:lstStyle/>
                    <a:p>
                      <a:r>
                        <a:rPr lang="ru-RU" sz="1800" b="0" i="0" u="none" strike="noStrike" kern="1200" baseline="0" dirty="0" smtClean="0">
                          <a:solidFill>
                            <a:schemeClr val="tx1"/>
                          </a:solidFill>
                          <a:latin typeface="+mn-lt"/>
                          <a:ea typeface="+mn-ea"/>
                          <a:cs typeface="+mn-cs"/>
                        </a:rPr>
                        <a:t>Действия, которые способствовали усилению Древнерусского государства</a:t>
                      </a:r>
                      <a:endParaRPr lang="ru-RU" sz="2400" dirty="0"/>
                    </a:p>
                  </a:txBody>
                  <a:tcPr>
                    <a:solidFill>
                      <a:schemeClr val="accent4">
                        <a:lumMod val="20000"/>
                        <a:lumOff val="80000"/>
                      </a:schemeClr>
                    </a:solidFill>
                  </a:tcPr>
                </a:tc>
              </a:tr>
              <a:tr h="777240">
                <a:tc>
                  <a:txBody>
                    <a:bodyPr/>
                    <a:lstStyle/>
                    <a:p>
                      <a:endParaRPr lang="ru-RU" sz="2400" dirty="0"/>
                    </a:p>
                  </a:txBody>
                  <a:tcPr>
                    <a:solidFill>
                      <a:schemeClr val="accent4">
                        <a:lumMod val="20000"/>
                        <a:lumOff val="80000"/>
                      </a:schemeClr>
                    </a:solidFill>
                  </a:tcPr>
                </a:tc>
                <a:tc>
                  <a:txBody>
                    <a:bodyPr/>
                    <a:lstStyle/>
                    <a:p>
                      <a:r>
                        <a:rPr lang="ru-RU" sz="2400" u="none" strike="noStrike" kern="1200" baseline="0" dirty="0" smtClean="0"/>
                        <a:t>_________________________________</a:t>
                      </a:r>
                    </a:p>
                    <a:p>
                      <a:r>
                        <a:rPr lang="ru-RU" sz="2400" u="none" strike="noStrike" kern="1200" baseline="0" dirty="0" smtClean="0"/>
                        <a:t>_________________________________</a:t>
                      </a:r>
                      <a:endParaRPr lang="ru-RU" sz="2400" dirty="0" smtClean="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3"/>
          <a:srcRect/>
          <a:stretch>
            <a:fillRect/>
          </a:stretch>
        </p:blipFill>
        <p:spPr bwMode="auto">
          <a:xfrm>
            <a:off x="252413" y="981075"/>
            <a:ext cx="5181600" cy="5759450"/>
          </a:xfrm>
          <a:prstGeom prst="rect">
            <a:avLst/>
          </a:prstGeom>
          <a:noFill/>
          <a:ln w="9525">
            <a:solidFill>
              <a:schemeClr val="tx1"/>
            </a:solidFill>
            <a:miter lim="800000"/>
            <a:headEnd/>
            <a:tailEnd/>
          </a:ln>
        </p:spPr>
      </p:pic>
      <p:sp>
        <p:nvSpPr>
          <p:cNvPr id="9" name="Скругленный прямоугольник 8"/>
          <p:cNvSpPr/>
          <p:nvPr/>
        </p:nvSpPr>
        <p:spPr>
          <a:xfrm>
            <a:off x="252000" y="965608"/>
            <a:ext cx="8640000" cy="879217"/>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400" b="1">
                <a:solidFill>
                  <a:srgbClr val="0070C0"/>
                </a:solidFill>
                <a:latin typeface="Comic Sans MS" pitchFamily="66" charset="0"/>
              </a:rPr>
              <a:t>Необходимый уровень.</a:t>
            </a:r>
            <a:r>
              <a:rPr lang="ru-RU" sz="2400">
                <a:solidFill>
                  <a:srgbClr val="0070C0"/>
                </a:solidFill>
                <a:latin typeface="Comic Sans MS" pitchFamily="66" charset="0"/>
              </a:rPr>
              <a:t> </a:t>
            </a:r>
            <a:r>
              <a:rPr lang="ru-RU" sz="2400">
                <a:latin typeface="Comic Sans MS" pitchFamily="66" charset="0"/>
              </a:rPr>
              <a:t>Как ты думаешь, какую роль сыграл князь Святослав для жителей Руси?</a:t>
            </a:r>
          </a:p>
        </p:txBody>
      </p:sp>
      <p:pic>
        <p:nvPicPr>
          <p:cNvPr id="38917"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«ИДУ НА ВЫ!»</a:t>
            </a:r>
            <a:endParaRPr lang="ru-RU" dirty="0"/>
          </a:p>
        </p:txBody>
      </p:sp>
      <p:graphicFrame>
        <p:nvGraphicFramePr>
          <p:cNvPr id="38930" name="Group 18"/>
          <p:cNvGraphicFramePr>
            <a:graphicFrameLocks noGrp="1"/>
          </p:cNvGraphicFramePr>
          <p:nvPr/>
        </p:nvGraphicFramePr>
        <p:xfrm>
          <a:off x="5724525" y="2124075"/>
          <a:ext cx="3167063" cy="4572000"/>
        </p:xfrm>
        <a:graphic>
          <a:graphicData uri="http://schemas.openxmlformats.org/drawingml/2006/table">
            <a:tbl>
              <a:tblPr/>
              <a:tblGrid>
                <a:gridCol w="316706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положительную, потому что  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отрицательную, потому что 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IX–X веках происходило становление Древнерусского</a:t>
            </a:r>
          </a:p>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государства – монархии, объединившей племена восточных славян и их ближайших соседей под властью одной княжеской династии</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096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251520" y="980728"/>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400" dirty="0">
                <a:latin typeface="+mn-lt"/>
              </a:rPr>
              <a:t>Какого князя, на твой взгляд, Рюрика или Олега, можно считать создателем Древнерусского государства? Свой ответ запиши в таблицу.</a:t>
            </a:r>
          </a:p>
        </p:txBody>
      </p:sp>
      <p:sp>
        <p:nvSpPr>
          <p:cNvPr id="52" name="Скругленный прямоугольник 51"/>
          <p:cNvSpPr/>
          <p:nvPr/>
        </p:nvSpPr>
        <p:spPr>
          <a:xfrm>
            <a:off x="252000" y="2420888"/>
            <a:ext cx="8640000" cy="2605088"/>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200" b="1">
                <a:solidFill>
                  <a:srgbClr val="0070C0"/>
                </a:solidFill>
                <a:latin typeface="Comic Sans MS" pitchFamily="66" charset="0"/>
              </a:rPr>
              <a:t>Необходимый уровень. </a:t>
            </a:r>
            <a:r>
              <a:rPr lang="ru-RU" sz="2200">
                <a:latin typeface="Comic Sans MS" pitchFamily="66" charset="0"/>
              </a:rPr>
              <a:t>Приведи одно доказательство своей точки зрения</a:t>
            </a:r>
            <a:r>
              <a:rPr lang="ru-RU" sz="2200"/>
              <a:t>.</a:t>
            </a:r>
          </a:p>
          <a:p>
            <a:pPr indent="347663"/>
            <a:r>
              <a:rPr lang="ru-RU" sz="2200" b="1">
                <a:solidFill>
                  <a:srgbClr val="0070C0"/>
                </a:solidFill>
                <a:latin typeface="Comic Sans MS" pitchFamily="66" charset="0"/>
              </a:rPr>
              <a:t>Повышенный уровень. </a:t>
            </a:r>
            <a:r>
              <a:rPr lang="ru-RU" sz="2200">
                <a:latin typeface="Comic Sans MS" pitchFamily="66" charset="0"/>
              </a:rPr>
              <a:t>Приведи два-три доказательства своей точки зрения.</a:t>
            </a:r>
          </a:p>
          <a:p>
            <a:pPr indent="347663"/>
            <a:r>
              <a:rPr lang="ru-RU" sz="2200" b="1">
                <a:solidFill>
                  <a:srgbClr val="0070C0"/>
                </a:solidFill>
                <a:latin typeface="Comic Sans MS" pitchFamily="66" charset="0"/>
              </a:rPr>
              <a:t>Максимальный уровень. </a:t>
            </a:r>
            <a:r>
              <a:rPr lang="ru-RU" sz="2200">
                <a:latin typeface="Comic Sans MS" pitchFamily="66" charset="0"/>
              </a:rPr>
              <a:t>При доказательстве своей точки зрения используй материал, не изучавшийся на уроках (из книг, кинофильмов, игр).</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3016"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43029" name="Group 21"/>
          <p:cNvGraphicFramePr>
            <a:graphicFrameLocks noGrp="1"/>
          </p:cNvGraphicFramePr>
          <p:nvPr/>
        </p:nvGraphicFramePr>
        <p:xfrm>
          <a:off x="252413" y="5167313"/>
          <a:ext cx="8639175" cy="164592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0728"/>
            <a:ext cx="8640000" cy="1660743"/>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fontAlgn="auto">
              <a:spcBef>
                <a:spcPts val="0"/>
              </a:spcBef>
              <a:spcAft>
                <a:spcPts val="0"/>
              </a:spcAft>
              <a:defRPr/>
            </a:pPr>
            <a:r>
              <a:rPr lang="ru-RU" sz="2400" b="1" dirty="0">
                <a:solidFill>
                  <a:srgbClr val="0070C0"/>
                </a:solidFill>
                <a:latin typeface="+mn-lt"/>
              </a:rPr>
              <a:t>Необходимый уровень. </a:t>
            </a:r>
            <a:r>
              <a:rPr lang="ru-RU" sz="2400" dirty="0">
                <a:latin typeface="+mn-lt"/>
              </a:rPr>
              <a:t>На ленте времени  правильно подпиши даты: </a:t>
            </a:r>
            <a:r>
              <a:rPr lang="ru-RU" sz="2400" b="1" dirty="0">
                <a:solidFill>
                  <a:srgbClr val="0070C0"/>
                </a:solidFill>
                <a:latin typeface="+mn-lt"/>
              </a:rPr>
              <a:t>862</a:t>
            </a:r>
            <a:r>
              <a:rPr lang="ru-RU" sz="2400" dirty="0">
                <a:latin typeface="+mn-lt"/>
              </a:rPr>
              <a:t>, </a:t>
            </a:r>
            <a:r>
              <a:rPr lang="ru-RU" sz="2400" b="1" dirty="0">
                <a:solidFill>
                  <a:srgbClr val="0070C0"/>
                </a:solidFill>
                <a:latin typeface="+mn-lt"/>
              </a:rPr>
              <a:t>882</a:t>
            </a:r>
            <a:r>
              <a:rPr lang="ru-RU" sz="2400" dirty="0">
                <a:latin typeface="+mn-lt"/>
              </a:rPr>
              <a:t>, </a:t>
            </a:r>
            <a:r>
              <a:rPr lang="ru-RU" sz="2400" b="1" dirty="0">
                <a:solidFill>
                  <a:srgbClr val="0070C0"/>
                </a:solidFill>
                <a:latin typeface="+mn-lt"/>
              </a:rPr>
              <a:t>907</a:t>
            </a:r>
            <a:r>
              <a:rPr lang="ru-RU" sz="2400" dirty="0">
                <a:latin typeface="+mn-lt"/>
              </a:rPr>
              <a:t>,</a:t>
            </a:r>
            <a:r>
              <a:rPr lang="en-US" sz="2400" dirty="0">
                <a:latin typeface="+mn-lt"/>
              </a:rPr>
              <a:t> </a:t>
            </a:r>
            <a:r>
              <a:rPr lang="ru-RU" sz="2400" b="1" dirty="0">
                <a:solidFill>
                  <a:srgbClr val="0070C0"/>
                </a:solidFill>
                <a:latin typeface="+mn-lt"/>
              </a:rPr>
              <a:t>945</a:t>
            </a:r>
            <a:r>
              <a:rPr lang="ru-RU" sz="2400" dirty="0">
                <a:latin typeface="+mn-lt"/>
              </a:rPr>
              <a:t>,</a:t>
            </a:r>
            <a:r>
              <a:rPr lang="ru-RU" sz="2400" b="1" dirty="0">
                <a:solidFill>
                  <a:srgbClr val="0070C0"/>
                </a:solidFill>
                <a:latin typeface="+mn-lt"/>
              </a:rPr>
              <a:t> 972</a:t>
            </a:r>
            <a:r>
              <a:rPr lang="ru-RU" sz="2400" dirty="0">
                <a:latin typeface="+mn-lt"/>
              </a:rPr>
              <a:t>. Рядом с соответствующей датой подпиши событие:</a:t>
            </a:r>
            <a:r>
              <a:rPr lang="en-US" sz="2400" dirty="0">
                <a:latin typeface="+mn-lt"/>
              </a:rPr>
              <a:t>  </a:t>
            </a:r>
            <a:r>
              <a:rPr lang="ru-RU" sz="2400" dirty="0">
                <a:latin typeface="+mn-lt"/>
              </a:rPr>
              <a:t>«объединение Новгорода и</a:t>
            </a:r>
            <a:r>
              <a:rPr lang="en-US" sz="2400" dirty="0">
                <a:latin typeface="+mn-lt"/>
              </a:rPr>
              <a:t> </a:t>
            </a:r>
            <a:r>
              <a:rPr lang="ru-RU" sz="2400" dirty="0">
                <a:latin typeface="+mn-lt"/>
              </a:rPr>
              <a:t>Киева».</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506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252413" y="2781300"/>
          <a:ext cx="8640000" cy="741680"/>
        </p:xfrm>
        <a:graphic>
          <a:graphicData uri="http://schemas.openxmlformats.org/drawingml/2006/table">
            <a:tbl>
              <a:tblPr firstRow="1" bandRow="1">
                <a:tableStyleId>{5C22544A-7EE6-4342-B048-85BDC9FD1C3A}</a:tableStyleId>
              </a:tblPr>
              <a:tblGrid>
                <a:gridCol w="1080000"/>
                <a:gridCol w="1080000"/>
                <a:gridCol w="1080000"/>
                <a:gridCol w="1080000"/>
                <a:gridCol w="1080000"/>
                <a:gridCol w="1080000"/>
                <a:gridCol w="1080000"/>
                <a:gridCol w="1080000"/>
              </a:tblGrid>
              <a:tr h="370840">
                <a:tc>
                  <a:txBody>
                    <a:bodyPr/>
                    <a:lstStyle/>
                    <a:p>
                      <a:pPr algn="ctr"/>
                      <a:r>
                        <a:rPr lang="en-US" b="0" dirty="0" smtClean="0"/>
                        <a:t>IX</a:t>
                      </a:r>
                      <a:endParaRPr lang="ru-RU" b="0" dirty="0"/>
                    </a:p>
                  </a:txBody>
                  <a:tcPr>
                    <a:solidFill>
                      <a:schemeClr val="accent5">
                        <a:lumMod val="40000"/>
                        <a:lumOff val="60000"/>
                      </a:schemeClr>
                    </a:solidFill>
                  </a:tcPr>
                </a:tc>
                <a:tc>
                  <a:txBody>
                    <a:bodyPr/>
                    <a:lstStyle/>
                    <a:p>
                      <a:pPr algn="ctr"/>
                      <a:r>
                        <a:rPr lang="en-US" b="0" dirty="0" smtClean="0"/>
                        <a:t>X</a:t>
                      </a:r>
                      <a:endParaRPr lang="ru-RU" b="0" dirty="0"/>
                    </a:p>
                  </a:txBody>
                  <a:tcPr>
                    <a:solidFill>
                      <a:schemeClr val="accent5">
                        <a:lumMod val="40000"/>
                        <a:lumOff val="60000"/>
                      </a:schemeClr>
                    </a:solidFill>
                  </a:tcPr>
                </a:tc>
                <a:tc>
                  <a:txBody>
                    <a:bodyPr/>
                    <a:lstStyle/>
                    <a:p>
                      <a:pPr algn="ctr"/>
                      <a:r>
                        <a:rPr lang="en-US" b="0" dirty="0" smtClean="0"/>
                        <a:t>XI</a:t>
                      </a:r>
                      <a:endParaRPr lang="ru-RU" b="0" dirty="0"/>
                    </a:p>
                  </a:txBody>
                  <a:tcPr>
                    <a:solidFill>
                      <a:schemeClr val="accent5">
                        <a:lumMod val="40000"/>
                        <a:lumOff val="60000"/>
                      </a:schemeClr>
                    </a:solidFill>
                  </a:tcPr>
                </a:tc>
                <a:tc>
                  <a:txBody>
                    <a:bodyPr/>
                    <a:lstStyle/>
                    <a:p>
                      <a:pPr algn="ctr"/>
                      <a:r>
                        <a:rPr lang="en-US" b="0" dirty="0" smtClean="0"/>
                        <a:t>XII</a:t>
                      </a:r>
                      <a:endParaRPr lang="ru-RU" b="0" dirty="0"/>
                    </a:p>
                  </a:txBody>
                  <a:tcPr>
                    <a:solidFill>
                      <a:schemeClr val="accent5">
                        <a:lumMod val="40000"/>
                        <a:lumOff val="60000"/>
                      </a:schemeClr>
                    </a:solidFill>
                  </a:tcPr>
                </a:tc>
                <a:tc>
                  <a:txBody>
                    <a:bodyPr/>
                    <a:lstStyle/>
                    <a:p>
                      <a:pPr algn="ctr"/>
                      <a:r>
                        <a:rPr lang="en-US" b="0" dirty="0" smtClean="0"/>
                        <a:t>XIII</a:t>
                      </a:r>
                      <a:endParaRPr lang="ru-RU" b="0" dirty="0"/>
                    </a:p>
                  </a:txBody>
                  <a:tcPr>
                    <a:solidFill>
                      <a:schemeClr val="accent5">
                        <a:lumMod val="40000"/>
                        <a:lumOff val="60000"/>
                      </a:schemeClr>
                    </a:solidFill>
                  </a:tcPr>
                </a:tc>
                <a:tc>
                  <a:txBody>
                    <a:bodyPr/>
                    <a:lstStyle/>
                    <a:p>
                      <a:pPr algn="ctr"/>
                      <a:r>
                        <a:rPr lang="en-US" b="0" dirty="0" smtClean="0"/>
                        <a:t>XIV</a:t>
                      </a:r>
                      <a:endParaRPr lang="ru-RU" b="0" dirty="0"/>
                    </a:p>
                  </a:txBody>
                  <a:tcPr>
                    <a:solidFill>
                      <a:schemeClr val="accent5">
                        <a:lumMod val="40000"/>
                        <a:lumOff val="60000"/>
                      </a:schemeClr>
                    </a:solidFill>
                  </a:tcPr>
                </a:tc>
                <a:tc>
                  <a:txBody>
                    <a:bodyPr/>
                    <a:lstStyle/>
                    <a:p>
                      <a:pPr algn="ctr"/>
                      <a:r>
                        <a:rPr lang="en-US" b="0" dirty="0" smtClean="0"/>
                        <a:t>XV</a:t>
                      </a:r>
                      <a:endParaRPr lang="ru-RU" b="0" dirty="0"/>
                    </a:p>
                  </a:txBody>
                  <a:tcPr>
                    <a:solidFill>
                      <a:schemeClr val="accent5">
                        <a:lumMod val="40000"/>
                        <a:lumOff val="60000"/>
                      </a:schemeClr>
                    </a:solidFill>
                  </a:tcPr>
                </a:tc>
                <a:tc>
                  <a:txBody>
                    <a:bodyPr/>
                    <a:lstStyle/>
                    <a:p>
                      <a:pPr algn="ctr"/>
                      <a:r>
                        <a:rPr lang="en-US" b="0" dirty="0" smtClean="0"/>
                        <a:t>XVI</a:t>
                      </a:r>
                      <a:endParaRPr lang="ru-RU" b="0" dirty="0"/>
                    </a:p>
                  </a:txBody>
                  <a:tcPr>
                    <a:solidFill>
                      <a:schemeClr val="accent5">
                        <a:lumMod val="40000"/>
                        <a:lumOff val="60000"/>
                      </a:schemeClr>
                    </a:solidFill>
                  </a:tcPr>
                </a:tc>
              </a:tr>
              <a:tr h="370840">
                <a:tc>
                  <a:txBody>
                    <a:bodyPr/>
                    <a:lstStyle/>
                    <a:p>
                      <a:pPr algn="ctr"/>
                      <a:endParaRPr lang="ru-RU" b="0" dirty="0"/>
                    </a:p>
                  </a:txBody>
                  <a:tcPr/>
                </a:tc>
                <a:tc>
                  <a:txBody>
                    <a:bodyPr/>
                    <a:lstStyle/>
                    <a:p>
                      <a:pPr algn="ctr"/>
                      <a:endParaRPr lang="ru-RU" b="0" dirty="0"/>
                    </a:p>
                  </a:txBody>
                  <a:tcPr/>
                </a:tc>
                <a:tc>
                  <a:txBody>
                    <a:bodyPr/>
                    <a:lstStyle/>
                    <a:p>
                      <a:pPr algn="ctr"/>
                      <a:endParaRPr lang="ru-RU" b="0" dirty="0"/>
                    </a:p>
                  </a:txBody>
                  <a:tcPr/>
                </a:tc>
                <a:tc>
                  <a:txBody>
                    <a:bodyPr/>
                    <a:lstStyle/>
                    <a:p>
                      <a:pPr algn="ctr"/>
                      <a:endParaRPr lang="ru-RU" b="0" dirty="0"/>
                    </a:p>
                  </a:txBody>
                  <a:tcPr/>
                </a:tc>
                <a:tc>
                  <a:txBody>
                    <a:bodyPr/>
                    <a:lstStyle/>
                    <a:p>
                      <a:pPr algn="ctr"/>
                      <a:endParaRPr lang="ru-RU" b="0" dirty="0"/>
                    </a:p>
                  </a:txBody>
                  <a:tcPr/>
                </a:tc>
                <a:tc>
                  <a:txBody>
                    <a:bodyPr/>
                    <a:lstStyle/>
                    <a:p>
                      <a:pPr algn="ctr"/>
                      <a:endParaRPr lang="ru-RU" b="0" dirty="0"/>
                    </a:p>
                  </a:txBody>
                  <a:tcPr/>
                </a:tc>
                <a:tc>
                  <a:txBody>
                    <a:bodyPr/>
                    <a:lstStyle/>
                    <a:p>
                      <a:pPr algn="ctr"/>
                      <a:endParaRPr lang="ru-RU" b="0" dirty="0"/>
                    </a:p>
                  </a:txBody>
                  <a:tcPr/>
                </a:tc>
                <a:tc>
                  <a:txBody>
                    <a:bodyPr/>
                    <a:lstStyle/>
                    <a:p>
                      <a:pPr algn="ctr"/>
                      <a:endParaRPr lang="ru-RU" b="0" dirty="0"/>
                    </a:p>
                  </a:txBody>
                  <a:tcPr/>
                </a:tc>
              </a:tr>
            </a:tbl>
          </a:graphicData>
        </a:graphic>
      </p:graphicFrame>
      <p:graphicFrame>
        <p:nvGraphicFramePr>
          <p:cNvPr id="45106" name="Group 50"/>
          <p:cNvGraphicFramePr>
            <a:graphicFrameLocks noGrp="1"/>
          </p:cNvGraphicFramePr>
          <p:nvPr/>
        </p:nvGraphicFramePr>
        <p:xfrm>
          <a:off x="252413" y="5095875"/>
          <a:ext cx="8639175" cy="164592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выбрал даты событий: 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14" name="Скругленный прямоугольник 13"/>
          <p:cNvSpPr/>
          <p:nvPr/>
        </p:nvSpPr>
        <p:spPr>
          <a:xfrm>
            <a:off x="251520" y="3671188"/>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 </a:t>
            </a:r>
            <a:r>
              <a:rPr lang="ru-RU" sz="2400">
                <a:latin typeface="Comic Sans MS" pitchFamily="66" charset="0"/>
              </a:rPr>
              <a:t>Укажи три даты, которые ты считаешь наиболее важными в процессе становления Древнерусского государства. Своё мнение объясни.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0728"/>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400" b="1">
                <a:solidFill>
                  <a:srgbClr val="0070C0"/>
                </a:solidFill>
                <a:latin typeface="Comic Sans MS" pitchFamily="66" charset="0"/>
              </a:rPr>
              <a:t>Повышенный уровень. </a:t>
            </a:r>
            <a:r>
              <a:rPr lang="ru-RU" sz="2400">
                <a:latin typeface="Comic Sans MS" pitchFamily="66" charset="0"/>
              </a:rPr>
              <a:t>Расположи отрывки в</a:t>
            </a:r>
            <a:r>
              <a:rPr lang="ru-RU" sz="2400"/>
              <a:t> </a:t>
            </a:r>
            <a:r>
              <a:rPr lang="ru-RU" sz="2400">
                <a:latin typeface="Comic Sans MS" pitchFamily="66" charset="0"/>
              </a:rPr>
              <a:t>хронологическом порядке. Определи и запиши, какой процесс здесь представлен.</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7109"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pSp>
        <p:nvGrpSpPr>
          <p:cNvPr id="47110" name="Группа 2"/>
          <p:cNvGrpSpPr>
            <a:grpSpLocks/>
          </p:cNvGrpSpPr>
          <p:nvPr/>
        </p:nvGrpSpPr>
        <p:grpSpPr bwMode="auto">
          <a:xfrm>
            <a:off x="252413" y="2565400"/>
            <a:ext cx="8640762" cy="576263"/>
            <a:chOff x="252000" y="3140968"/>
            <a:chExt cx="8640480" cy="576064"/>
          </a:xfrm>
        </p:grpSpPr>
        <p:sp>
          <p:nvSpPr>
            <p:cNvPr id="9" name="Полилиния 8"/>
            <p:cNvSpPr/>
            <p:nvPr/>
          </p:nvSpPr>
          <p:spPr>
            <a:xfrm>
              <a:off x="252000" y="3154151"/>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11" name="Полилиния 10"/>
            <p:cNvSpPr/>
            <p:nvPr/>
          </p:nvSpPr>
          <p:spPr>
            <a:xfrm>
              <a:off x="982800" y="3154150"/>
              <a:ext cx="36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3" name="Полилиния 12"/>
            <p:cNvSpPr/>
            <p:nvPr/>
          </p:nvSpPr>
          <p:spPr>
            <a:xfrm>
              <a:off x="1403656" y="3154151"/>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15" name="Полилиния 14"/>
            <p:cNvSpPr/>
            <p:nvPr/>
          </p:nvSpPr>
          <p:spPr>
            <a:xfrm>
              <a:off x="2123728" y="3154150"/>
              <a:ext cx="36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6" name="Полилиния 15"/>
            <p:cNvSpPr/>
            <p:nvPr/>
          </p:nvSpPr>
          <p:spPr>
            <a:xfrm>
              <a:off x="2555784" y="3154151"/>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17" name="Полилиния 16"/>
            <p:cNvSpPr/>
            <p:nvPr/>
          </p:nvSpPr>
          <p:spPr>
            <a:xfrm>
              <a:off x="3276000" y="3146401"/>
              <a:ext cx="36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8" name="Полилиния 17"/>
            <p:cNvSpPr/>
            <p:nvPr/>
          </p:nvSpPr>
          <p:spPr>
            <a:xfrm>
              <a:off x="3707912" y="3146402"/>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27" name="Полилиния 26"/>
            <p:cNvSpPr/>
            <p:nvPr/>
          </p:nvSpPr>
          <p:spPr>
            <a:xfrm>
              <a:off x="4860000" y="3148718"/>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28" name="Полилиния 27"/>
            <p:cNvSpPr/>
            <p:nvPr/>
          </p:nvSpPr>
          <p:spPr>
            <a:xfrm>
              <a:off x="5580152" y="3148717"/>
              <a:ext cx="36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29" name="Полилиния 28"/>
            <p:cNvSpPr/>
            <p:nvPr/>
          </p:nvSpPr>
          <p:spPr>
            <a:xfrm>
              <a:off x="6012000" y="3148718"/>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30" name="Полилиния 29"/>
            <p:cNvSpPr/>
            <p:nvPr/>
          </p:nvSpPr>
          <p:spPr>
            <a:xfrm>
              <a:off x="6732000" y="3148717"/>
              <a:ext cx="36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31" name="Полилиния 30"/>
            <p:cNvSpPr/>
            <p:nvPr/>
          </p:nvSpPr>
          <p:spPr>
            <a:xfrm>
              <a:off x="7164000" y="3148718"/>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32" name="Полилиния 31"/>
            <p:cNvSpPr/>
            <p:nvPr/>
          </p:nvSpPr>
          <p:spPr>
            <a:xfrm>
              <a:off x="7848000" y="3140968"/>
              <a:ext cx="36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33" name="Полилиния 32"/>
            <p:cNvSpPr/>
            <p:nvPr/>
          </p:nvSpPr>
          <p:spPr>
            <a:xfrm>
              <a:off x="8280480" y="3140969"/>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endParaRPr lang="ru-RU" sz="1400" dirty="0"/>
            </a:p>
          </p:txBody>
        </p:sp>
        <p:sp>
          <p:nvSpPr>
            <p:cNvPr id="34" name="Полилиния 33"/>
            <p:cNvSpPr/>
            <p:nvPr/>
          </p:nvSpPr>
          <p:spPr>
            <a:xfrm>
              <a:off x="4428000" y="3140968"/>
              <a:ext cx="36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grpSp>
      <p:sp>
        <p:nvSpPr>
          <p:cNvPr id="22" name="Полилиния 21"/>
          <p:cNvSpPr/>
          <p:nvPr/>
        </p:nvSpPr>
        <p:spPr>
          <a:xfrm>
            <a:off x="251520" y="6106479"/>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А</a:t>
            </a:r>
          </a:p>
        </p:txBody>
      </p:sp>
      <p:sp>
        <p:nvSpPr>
          <p:cNvPr id="24" name="Полилиния 23"/>
          <p:cNvSpPr/>
          <p:nvPr/>
        </p:nvSpPr>
        <p:spPr>
          <a:xfrm>
            <a:off x="1403176" y="6106479"/>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Б</a:t>
            </a:r>
          </a:p>
        </p:txBody>
      </p:sp>
      <p:sp>
        <p:nvSpPr>
          <p:cNvPr id="26" name="Полилиния 25"/>
          <p:cNvSpPr/>
          <p:nvPr/>
        </p:nvSpPr>
        <p:spPr>
          <a:xfrm>
            <a:off x="2555304" y="6106479"/>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В</a:t>
            </a:r>
          </a:p>
        </p:txBody>
      </p:sp>
      <p:sp>
        <p:nvSpPr>
          <p:cNvPr id="36" name="Полилиния 35"/>
          <p:cNvSpPr/>
          <p:nvPr/>
        </p:nvSpPr>
        <p:spPr>
          <a:xfrm>
            <a:off x="3707432" y="6098730"/>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Г</a:t>
            </a:r>
          </a:p>
        </p:txBody>
      </p:sp>
      <p:sp>
        <p:nvSpPr>
          <p:cNvPr id="37" name="Полилиния 36"/>
          <p:cNvSpPr/>
          <p:nvPr/>
        </p:nvSpPr>
        <p:spPr>
          <a:xfrm>
            <a:off x="4859520" y="6101046"/>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Д</a:t>
            </a:r>
          </a:p>
        </p:txBody>
      </p:sp>
      <p:sp>
        <p:nvSpPr>
          <p:cNvPr id="39" name="Полилиния 38"/>
          <p:cNvSpPr/>
          <p:nvPr/>
        </p:nvSpPr>
        <p:spPr>
          <a:xfrm>
            <a:off x="6011520" y="6101046"/>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Е</a:t>
            </a:r>
          </a:p>
        </p:txBody>
      </p:sp>
      <p:sp>
        <p:nvSpPr>
          <p:cNvPr id="41" name="Полилиния 40"/>
          <p:cNvSpPr/>
          <p:nvPr/>
        </p:nvSpPr>
        <p:spPr>
          <a:xfrm>
            <a:off x="7163520" y="6101046"/>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Ж</a:t>
            </a:r>
          </a:p>
        </p:txBody>
      </p:sp>
      <p:sp>
        <p:nvSpPr>
          <p:cNvPr id="43" name="Полилиния 42"/>
          <p:cNvSpPr/>
          <p:nvPr/>
        </p:nvSpPr>
        <p:spPr>
          <a:xfrm>
            <a:off x="8280000" y="6093297"/>
            <a:ext cx="612000" cy="540000"/>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108000" tIns="245626" rIns="108000" bIns="180000" spcCol="1270" anchor="ctr"/>
          <a:lstStyle/>
          <a:p>
            <a:pPr algn="ctr" defTabSz="2400300" fontAlgn="auto">
              <a:lnSpc>
                <a:spcPct val="90000"/>
              </a:lnSpc>
              <a:spcAft>
                <a:spcPct val="35000"/>
              </a:spcAft>
              <a:defRPr/>
            </a:pPr>
            <a:r>
              <a:rPr lang="ru-RU" sz="3600" b="1" dirty="0"/>
              <a:t>З</a:t>
            </a:r>
          </a:p>
        </p:txBody>
      </p:sp>
      <p:sp>
        <p:nvSpPr>
          <p:cNvPr id="4" name="Скругленный прямоугольник 3"/>
          <p:cNvSpPr/>
          <p:nvPr/>
        </p:nvSpPr>
        <p:spPr>
          <a:xfrm>
            <a:off x="250825" y="3949700"/>
            <a:ext cx="8640763" cy="919163"/>
          </a:xfrm>
          <a:prstGeom prst="roundRect">
            <a:avLst/>
          </a:prstGeom>
          <a:solidFill>
            <a:schemeClr val="accent4">
              <a:lumMod val="20000"/>
              <a:lumOff val="80000"/>
            </a:schemeClr>
          </a:solidFill>
          <a:ln>
            <a:solidFill>
              <a:schemeClr val="bg1">
                <a:lumMod val="50000"/>
              </a:schemeClr>
            </a:solidFill>
          </a:ln>
        </p:spPr>
        <p:txBody>
          <a:bodyPr anchor="ctr">
            <a:spAutoFit/>
          </a:bodyPr>
          <a:lstStyle/>
          <a:p>
            <a:pPr indent="176213" fontAlgn="auto">
              <a:spcBef>
                <a:spcPts val="0"/>
              </a:spcBef>
              <a:spcAft>
                <a:spcPts val="0"/>
              </a:spcAft>
              <a:defRPr/>
            </a:pPr>
            <a:r>
              <a:rPr lang="ru-RU" sz="2400" dirty="0">
                <a:latin typeface="+mn-lt"/>
              </a:rPr>
              <a:t>А. Два года спустя умерли </a:t>
            </a:r>
            <a:r>
              <a:rPr lang="ru-RU" sz="2400" dirty="0" err="1">
                <a:latin typeface="+mn-lt"/>
              </a:rPr>
              <a:t>Синеус</a:t>
            </a:r>
            <a:r>
              <a:rPr lang="ru-RU" sz="2400" dirty="0">
                <a:latin typeface="+mn-lt"/>
              </a:rPr>
              <a:t> и брат его Трувор. И всю власть принял один Рюрик.</a:t>
            </a:r>
          </a:p>
        </p:txBody>
      </p:sp>
      <p:sp>
        <p:nvSpPr>
          <p:cNvPr id="5" name="Скругленный прямоугольник 4"/>
          <p:cNvSpPr/>
          <p:nvPr/>
        </p:nvSpPr>
        <p:spPr>
          <a:xfrm>
            <a:off x="252413" y="3284538"/>
            <a:ext cx="8640762" cy="3371850"/>
          </a:xfrm>
          <a:prstGeom prst="roundRect">
            <a:avLst>
              <a:gd name="adj" fmla="val 12292"/>
            </a:avLst>
          </a:prstGeom>
          <a:solidFill>
            <a:schemeClr val="accent4">
              <a:lumMod val="20000"/>
              <a:lumOff val="80000"/>
            </a:schemeClr>
          </a:solidFill>
          <a:ln>
            <a:solidFill>
              <a:schemeClr val="bg1">
                <a:lumMod val="50000"/>
              </a:schemeClr>
            </a:solidFill>
          </a:ln>
        </p:spPr>
        <p:txBody>
          <a:bodyPr anchor="ctr">
            <a:spAutoFit/>
          </a:bodyPr>
          <a:lstStyle/>
          <a:p>
            <a:pPr fontAlgn="auto">
              <a:spcBef>
                <a:spcPts val="0"/>
              </a:spcBef>
              <a:spcAft>
                <a:spcPts val="0"/>
              </a:spcAft>
              <a:defRPr/>
            </a:pPr>
            <a:r>
              <a:rPr lang="ru-RU" sz="2400" dirty="0">
                <a:latin typeface="+mn-lt"/>
              </a:rPr>
              <a:t>Б. Поляне жили особо и владели своими родами… И было три брата: один по имени Кий, другой – по имени Хорив, третий – Щек, а сестра их была </a:t>
            </a:r>
            <a:r>
              <a:rPr lang="ru-RU" sz="2400" dirty="0" err="1">
                <a:latin typeface="+mn-lt"/>
              </a:rPr>
              <a:t>Лыбедь</a:t>
            </a:r>
            <a:r>
              <a:rPr lang="ru-RU" sz="2400" dirty="0">
                <a:latin typeface="+mn-lt"/>
              </a:rPr>
              <a:t>. Сидел Кий на горе, где ныне подъем Боричев, а Щек сидел на горе, которая ныне зовется </a:t>
            </a:r>
            <a:r>
              <a:rPr lang="ru-RU" sz="2400" dirty="0" err="1">
                <a:latin typeface="+mn-lt"/>
              </a:rPr>
              <a:t>Щековицей</a:t>
            </a:r>
            <a:r>
              <a:rPr lang="ru-RU" sz="2400" dirty="0">
                <a:latin typeface="+mn-lt"/>
              </a:rPr>
              <a:t>, а Хорив на третьей горе, которая прозвалась </a:t>
            </a:r>
            <a:r>
              <a:rPr lang="ru-RU" sz="2400" dirty="0" err="1">
                <a:latin typeface="+mn-lt"/>
              </a:rPr>
              <a:t>Хоривицей</a:t>
            </a:r>
            <a:r>
              <a:rPr lang="ru-RU" sz="2400" dirty="0">
                <a:latin typeface="+mn-lt"/>
              </a:rPr>
              <a:t>. И построили городок во имя старшего своего брата, и назвали его Киев.</a:t>
            </a:r>
          </a:p>
        </p:txBody>
      </p:sp>
      <p:sp>
        <p:nvSpPr>
          <p:cNvPr id="6" name="Скругленный прямоугольник 5"/>
          <p:cNvSpPr/>
          <p:nvPr/>
        </p:nvSpPr>
        <p:spPr>
          <a:xfrm>
            <a:off x="250825" y="3949700"/>
            <a:ext cx="8642350" cy="919163"/>
          </a:xfrm>
          <a:prstGeom prst="roundRect">
            <a:avLst/>
          </a:prstGeom>
          <a:solidFill>
            <a:schemeClr val="accent4">
              <a:lumMod val="20000"/>
              <a:lumOff val="80000"/>
            </a:schemeClr>
          </a:solidFill>
          <a:ln>
            <a:solidFill>
              <a:schemeClr val="bg1">
                <a:lumMod val="50000"/>
              </a:schemeClr>
            </a:solidFill>
          </a:ln>
        </p:spPr>
        <p:txBody>
          <a:bodyPr anchor="ctr">
            <a:spAutoFit/>
          </a:bodyPr>
          <a:lstStyle/>
          <a:p>
            <a:pPr indent="182563" fontAlgn="auto">
              <a:spcBef>
                <a:spcPts val="0"/>
              </a:spcBef>
              <a:spcAft>
                <a:spcPts val="0"/>
              </a:spcAft>
              <a:defRPr/>
            </a:pPr>
            <a:r>
              <a:rPr lang="ru-RU" sz="2400" dirty="0">
                <a:latin typeface="+mn-lt"/>
              </a:rPr>
              <a:t>В. И сел Олег княжить в Киеве, и сказал Олег: «Это будет мать городам русским».</a:t>
            </a:r>
          </a:p>
        </p:txBody>
      </p:sp>
      <p:sp>
        <p:nvSpPr>
          <p:cNvPr id="7" name="Скругленный прямоугольник 6"/>
          <p:cNvSpPr/>
          <p:nvPr/>
        </p:nvSpPr>
        <p:spPr>
          <a:xfrm>
            <a:off x="252413" y="3284538"/>
            <a:ext cx="8640762" cy="3352800"/>
          </a:xfrm>
          <a:prstGeom prst="roundRect">
            <a:avLst>
              <a:gd name="adj" fmla="val 12723"/>
            </a:avLst>
          </a:prstGeom>
          <a:solidFill>
            <a:schemeClr val="accent4">
              <a:lumMod val="20000"/>
              <a:lumOff val="80000"/>
            </a:schemeClr>
          </a:solidFill>
          <a:ln>
            <a:solidFill>
              <a:schemeClr val="bg1">
                <a:lumMod val="50000"/>
              </a:schemeClr>
            </a:solidFill>
          </a:ln>
        </p:spPr>
        <p:txBody>
          <a:bodyPr anchor="ctr">
            <a:spAutoFit/>
          </a:bodyPr>
          <a:lstStyle/>
          <a:p>
            <a:pPr indent="176213" fontAlgn="auto">
              <a:lnSpc>
                <a:spcPct val="90000"/>
              </a:lnSpc>
              <a:spcBef>
                <a:spcPts val="0"/>
              </a:spcBef>
              <a:spcAft>
                <a:spcPts val="0"/>
              </a:spcAft>
              <a:defRPr/>
            </a:pPr>
            <a:r>
              <a:rPr lang="ru-RU" sz="2400" dirty="0">
                <a:latin typeface="+mn-lt"/>
              </a:rPr>
              <a:t>Г. Олег спрятал одних воинов в ладьях, а других оставил позади, а сам пошел к горам, неся малолетнего Игоря… И послал к Аскольду и </a:t>
            </a:r>
            <a:r>
              <a:rPr lang="ru-RU" sz="2400" dirty="0" err="1">
                <a:latin typeface="+mn-lt"/>
              </a:rPr>
              <a:t>Диру</a:t>
            </a:r>
            <a:r>
              <a:rPr lang="ru-RU" sz="2400" dirty="0">
                <a:latin typeface="+mn-lt"/>
              </a:rPr>
              <a:t>, говоря им, что «гость я, и идем мы, греки, от Олега и княжича Игоря. Придите к нам, своим родичам». Когда же Аскольд и </a:t>
            </a:r>
            <a:r>
              <a:rPr lang="ru-RU" sz="2400" dirty="0" err="1">
                <a:latin typeface="+mn-lt"/>
              </a:rPr>
              <a:t>Дир</a:t>
            </a:r>
            <a:r>
              <a:rPr lang="ru-RU" sz="2400" dirty="0">
                <a:latin typeface="+mn-lt"/>
              </a:rPr>
              <a:t> пришли, воины выскочили из ладей. И сказал Олег Аскольду и </a:t>
            </a:r>
            <a:r>
              <a:rPr lang="ru-RU" sz="2400" dirty="0" err="1">
                <a:latin typeface="+mn-lt"/>
              </a:rPr>
              <a:t>Диру</a:t>
            </a:r>
            <a:r>
              <a:rPr lang="ru-RU" sz="2400" dirty="0">
                <a:latin typeface="+mn-lt"/>
              </a:rPr>
              <a:t>: «Вы не князья и не княжеского рода, а это сын </a:t>
            </a:r>
            <a:r>
              <a:rPr lang="ru-RU" sz="2400" dirty="0" err="1">
                <a:latin typeface="+mn-lt"/>
              </a:rPr>
              <a:t>Рюриков</a:t>
            </a:r>
            <a:r>
              <a:rPr lang="ru-RU" sz="2400" dirty="0">
                <a:latin typeface="+mn-lt"/>
              </a:rPr>
              <a:t>». И убили Аскольда и </a:t>
            </a:r>
            <a:r>
              <a:rPr lang="ru-RU" sz="2400" dirty="0" err="1">
                <a:latin typeface="+mn-lt"/>
              </a:rPr>
              <a:t>Дира</a:t>
            </a:r>
            <a:r>
              <a:rPr lang="ru-RU" sz="2400" dirty="0">
                <a:latin typeface="+mn-lt"/>
              </a:rPr>
              <a:t>.</a:t>
            </a:r>
          </a:p>
        </p:txBody>
      </p:sp>
      <p:sp>
        <p:nvSpPr>
          <p:cNvPr id="8" name="Скругленный прямоугольник 7"/>
          <p:cNvSpPr/>
          <p:nvPr/>
        </p:nvSpPr>
        <p:spPr>
          <a:xfrm>
            <a:off x="252413" y="3933825"/>
            <a:ext cx="8640762" cy="1327150"/>
          </a:xfrm>
          <a:prstGeom prst="roundRect">
            <a:avLst/>
          </a:prstGeom>
          <a:solidFill>
            <a:schemeClr val="accent4">
              <a:lumMod val="20000"/>
              <a:lumOff val="80000"/>
            </a:schemeClr>
          </a:solidFill>
          <a:ln>
            <a:solidFill>
              <a:schemeClr val="bg1">
                <a:lumMod val="50000"/>
              </a:schemeClr>
            </a:solidFill>
          </a:ln>
        </p:spPr>
        <p:txBody>
          <a:bodyPr anchor="ctr">
            <a:spAutoFit/>
          </a:bodyPr>
          <a:lstStyle/>
          <a:p>
            <a:pPr indent="176213" fontAlgn="auto">
              <a:spcBef>
                <a:spcPts val="0"/>
              </a:spcBef>
              <a:spcAft>
                <a:spcPts val="0"/>
              </a:spcAft>
              <a:defRPr/>
            </a:pPr>
            <a:r>
              <a:rPr lang="ru-RU" sz="2400" dirty="0">
                <a:latin typeface="+mn-lt"/>
              </a:rPr>
              <a:t>Д. Умер Рюрик, передав свое княжение Олегу, своему родичу, которому отдал на руки сына Игоря, ибо тот был еще совсем мал.</a:t>
            </a:r>
          </a:p>
        </p:txBody>
      </p:sp>
      <p:sp>
        <p:nvSpPr>
          <p:cNvPr id="10" name="Скругленный прямоугольник 9"/>
          <p:cNvSpPr/>
          <p:nvPr/>
        </p:nvSpPr>
        <p:spPr>
          <a:xfrm>
            <a:off x="252413" y="1492250"/>
            <a:ext cx="8640762" cy="5176838"/>
          </a:xfrm>
          <a:prstGeom prst="roundRect">
            <a:avLst>
              <a:gd name="adj" fmla="val 8905"/>
            </a:avLst>
          </a:prstGeom>
          <a:solidFill>
            <a:schemeClr val="accent4">
              <a:lumMod val="20000"/>
              <a:lumOff val="80000"/>
            </a:schemeClr>
          </a:solidFill>
          <a:ln>
            <a:solidFill>
              <a:schemeClr val="bg1">
                <a:lumMod val="50000"/>
              </a:schemeClr>
            </a:solidFill>
          </a:ln>
        </p:spPr>
        <p:txBody>
          <a:bodyPr anchor="ctr">
            <a:spAutoFit/>
          </a:bodyPr>
          <a:lstStyle/>
          <a:p>
            <a:pPr indent="176213" fontAlgn="auto">
              <a:spcBef>
                <a:spcPts val="0"/>
              </a:spcBef>
              <a:spcAft>
                <a:spcPts val="0"/>
              </a:spcAft>
              <a:defRPr/>
            </a:pPr>
            <a:r>
              <a:rPr lang="ru-RU" sz="2400" dirty="0">
                <a:latin typeface="+mn-lt"/>
              </a:rPr>
              <a:t>Е. В лето 6370 (862) изгнали варягов за море и не дали им дани, и начали сами собой владеть. И не было между ними правды. И встал род на род, и были меж ними усобицы, и начали воевать сами с собой. И сказали они себе: «Поищем князя, который владел бы нами и судил по праву». И пошли за море к варягам, к </a:t>
            </a:r>
            <a:r>
              <a:rPr lang="ru-RU" sz="2400" dirty="0" err="1" smtClean="0">
                <a:latin typeface="+mn-lt"/>
              </a:rPr>
              <a:t>руси</a:t>
            </a:r>
            <a:r>
              <a:rPr lang="ru-RU" sz="2400" dirty="0">
                <a:latin typeface="+mn-lt"/>
              </a:rPr>
              <a:t>. Сказали </a:t>
            </a:r>
            <a:r>
              <a:rPr lang="ru-RU" sz="2400" dirty="0" err="1" smtClean="0">
                <a:latin typeface="+mn-lt"/>
              </a:rPr>
              <a:t>руси</a:t>
            </a:r>
            <a:r>
              <a:rPr lang="ru-RU" sz="2400" dirty="0" smtClean="0">
                <a:latin typeface="+mn-lt"/>
              </a:rPr>
              <a:t>, </a:t>
            </a:r>
            <a:r>
              <a:rPr lang="ru-RU" sz="2400" dirty="0">
                <a:latin typeface="+mn-lt"/>
              </a:rPr>
              <a:t>чудь, </a:t>
            </a:r>
            <a:r>
              <a:rPr lang="ru-RU" sz="2400" dirty="0" err="1">
                <a:latin typeface="+mn-lt"/>
              </a:rPr>
              <a:t>словене</a:t>
            </a:r>
            <a:r>
              <a:rPr lang="ru-RU" sz="2400" dirty="0">
                <a:latin typeface="+mn-lt"/>
              </a:rPr>
              <a:t>, кривичи все: «Земля наша велика и обильна. А порядка в ней нет. Приходите княжить и владеть нами». И избрались три брата со своими родами, и взяли с собой всю Русь… И сел в Ладоге старейший Рюрик, а другой – </a:t>
            </a:r>
            <a:r>
              <a:rPr lang="ru-RU" sz="2400" dirty="0" err="1">
                <a:latin typeface="+mn-lt"/>
              </a:rPr>
              <a:t>Синеус</a:t>
            </a:r>
            <a:r>
              <a:rPr lang="ru-RU" sz="2400" dirty="0">
                <a:latin typeface="+mn-lt"/>
              </a:rPr>
              <a:t> – на Белом озере, а третий – Трувор – в Изборске. И от тех варягов прозвалась Русская земля.</a:t>
            </a:r>
          </a:p>
        </p:txBody>
      </p:sp>
      <p:sp>
        <p:nvSpPr>
          <p:cNvPr id="12" name="Скругленный прямоугольник 11"/>
          <p:cNvSpPr/>
          <p:nvPr/>
        </p:nvSpPr>
        <p:spPr>
          <a:xfrm>
            <a:off x="250825" y="2192337"/>
            <a:ext cx="8639175" cy="3482975"/>
          </a:xfrm>
          <a:prstGeom prst="roundRect">
            <a:avLst>
              <a:gd name="adj" fmla="val 12765"/>
            </a:avLst>
          </a:prstGeom>
          <a:solidFill>
            <a:schemeClr val="accent4">
              <a:lumMod val="20000"/>
              <a:lumOff val="80000"/>
            </a:schemeClr>
          </a:solidFill>
          <a:ln>
            <a:solidFill>
              <a:schemeClr val="bg1">
                <a:lumMod val="50000"/>
              </a:schemeClr>
            </a:solidFill>
          </a:ln>
        </p:spPr>
        <p:txBody>
          <a:bodyPr anchor="ctr">
            <a:spAutoFit/>
          </a:bodyPr>
          <a:lstStyle/>
          <a:p>
            <a:pPr indent="176213">
              <a:lnSpc>
                <a:spcPct val="95000"/>
              </a:lnSpc>
            </a:pPr>
            <a:r>
              <a:rPr lang="ru-RU" sz="2400" dirty="0">
                <a:latin typeface="Comic Sans MS" pitchFamily="66" charset="0"/>
              </a:rPr>
              <a:t>Ж. Было у Рюрика два мужа, и отпросились они в Царьград со своим родом. И отправились по Днепру, и, проходя мимо, увидели на горе городок. И спросили: «Чей это городок?» И сказали им: «Были три брата Кий, Щек и Хорив, которые построили городок этот и погибли. А мы, их потомки, сидим здесь и платим дань хазарам». Аскольд и </a:t>
            </a:r>
            <a:r>
              <a:rPr lang="ru-RU" sz="2400" dirty="0" err="1">
                <a:latin typeface="Comic Sans MS" pitchFamily="66" charset="0"/>
              </a:rPr>
              <a:t>Дир</a:t>
            </a:r>
            <a:r>
              <a:rPr lang="ru-RU" sz="2400" dirty="0">
                <a:latin typeface="Comic Sans MS" pitchFamily="66" charset="0"/>
              </a:rPr>
              <a:t> остались в этом городе, собрали около себя много варягов и стали владеть землёю полян.</a:t>
            </a:r>
          </a:p>
        </p:txBody>
      </p:sp>
      <p:sp>
        <p:nvSpPr>
          <p:cNvPr id="14" name="Скругленный прямоугольник 13"/>
          <p:cNvSpPr/>
          <p:nvPr/>
        </p:nvSpPr>
        <p:spPr>
          <a:xfrm>
            <a:off x="250824" y="3678237"/>
            <a:ext cx="8639175" cy="919163"/>
          </a:xfrm>
          <a:prstGeom prst="roundRect">
            <a:avLst/>
          </a:prstGeom>
          <a:solidFill>
            <a:schemeClr val="accent4">
              <a:lumMod val="20000"/>
              <a:lumOff val="80000"/>
            </a:schemeClr>
          </a:solidFill>
          <a:ln>
            <a:solidFill>
              <a:schemeClr val="bg1">
                <a:lumMod val="50000"/>
              </a:schemeClr>
            </a:solidFill>
          </a:ln>
        </p:spPr>
        <p:txBody>
          <a:bodyPr anchor="ctr">
            <a:spAutoFit/>
          </a:bodyPr>
          <a:lstStyle/>
          <a:p>
            <a:pPr indent="176213" fontAlgn="auto">
              <a:spcBef>
                <a:spcPts val="0"/>
              </a:spcBef>
              <a:spcAft>
                <a:spcPts val="0"/>
              </a:spcAft>
              <a:defRPr/>
            </a:pPr>
            <a:r>
              <a:rPr lang="ru-RU" sz="2400" dirty="0">
                <a:latin typeface="+mn-lt"/>
              </a:rPr>
              <a:t>З. В год 859 из </a:t>
            </a:r>
            <a:r>
              <a:rPr lang="ru-RU" sz="2400" dirty="0" err="1">
                <a:latin typeface="+mn-lt"/>
              </a:rPr>
              <a:t>заморья</a:t>
            </a:r>
            <a:r>
              <a:rPr lang="ru-RU" sz="2400" dirty="0">
                <a:latin typeface="+mn-lt"/>
              </a:rPr>
              <a:t> взимали дань с чуди, и со </a:t>
            </a:r>
            <a:r>
              <a:rPr lang="ru-RU" sz="2400" dirty="0" err="1">
                <a:latin typeface="+mn-lt"/>
              </a:rPr>
              <a:t>словен</a:t>
            </a:r>
            <a:r>
              <a:rPr lang="ru-RU" sz="2400" dirty="0">
                <a:latin typeface="+mn-lt"/>
              </a:rPr>
              <a:t>, и с мери, и с всех кривичей.</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childTnLst>
              </p:cTn>
              <p:nextCondLst>
                <p:cond evt="onClick" delay="0">
                  <p:tgtEl>
                    <p:spTgt spid="3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childTnLst>
                          </p:cTn>
                        </p:par>
                      </p:childTnLst>
                    </p:cTn>
                  </p:par>
                </p:childTnLst>
              </p:cTn>
              <p:nextCondLst>
                <p:cond evt="onClick" delay="0">
                  <p:tgtEl>
                    <p:spTgt spid="41"/>
                  </p:tgtEl>
                </p:cond>
              </p:nextCondLst>
            </p:seq>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43"/>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childTnLst>
                          </p:cTn>
                        </p:par>
                      </p:childTnLst>
                    </p:cTn>
                  </p:par>
                </p:childTnLst>
              </p:cTn>
              <p:nextCondLst>
                <p:cond evt="onClick" delay="0">
                  <p:tgtEl>
                    <p:spTgt spid="4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0" grpId="0" animBg="1"/>
      <p:bldP spid="10" grpId="1" animBg="1"/>
      <p:bldP spid="12" grpId="0" animBg="1"/>
      <p:bldP spid="12"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981075"/>
            <a:ext cx="3598862" cy="4751388"/>
          </a:xfrm>
          <a:prstGeom prst="roundRect">
            <a:avLst>
              <a:gd name="adj" fmla="val 10315"/>
            </a:avLst>
          </a:prstGeom>
          <a:blipFill dpi="0" rotWithShape="1">
            <a:blip r:embed="rId3"/>
            <a:srcRect/>
            <a:tile tx="0" ty="0" sx="100000" sy="100000" flip="none" algn="tl"/>
          </a:blipFill>
          <a:ln>
            <a:round/>
          </a:ln>
        </p:spPr>
        <p:txBody>
          <a:bodyPr lIns="72000" rIns="72000" rtlCol="0" anchor="ctr">
            <a:normAutofit lnSpcReduction="10000"/>
          </a:bodyPr>
          <a:lstStyle/>
          <a:p>
            <a:pPr marL="88900" algn="ctr" fontAlgn="auto">
              <a:spcAft>
                <a:spcPts val="0"/>
              </a:spcAft>
              <a:buFont typeface="Comic Sans MS" pitchFamily="66" charset="0"/>
              <a:buNone/>
              <a:defRPr/>
            </a:pPr>
            <a:r>
              <a:rPr lang="ru-RU" sz="1400" i="1" dirty="0"/>
              <a:t>Легенда о призвании варягов из русской </a:t>
            </a:r>
            <a:r>
              <a:rPr lang="ru-RU" sz="1400" i="1" dirty="0" smtClean="0"/>
              <a:t>летописи XI–XII </a:t>
            </a:r>
            <a:r>
              <a:rPr lang="ru-RU" sz="1400" i="1" dirty="0"/>
              <a:t>вв</a:t>
            </a:r>
            <a:r>
              <a:rPr lang="ru-RU" sz="1400" i="1" dirty="0" smtClean="0"/>
              <a:t>.</a:t>
            </a:r>
          </a:p>
          <a:p>
            <a:pPr marL="88900" algn="ctr" fontAlgn="auto">
              <a:spcAft>
                <a:spcPts val="0"/>
              </a:spcAft>
              <a:buFont typeface="Comic Sans MS" pitchFamily="66" charset="0"/>
              <a:buNone/>
              <a:defRPr/>
            </a:pPr>
            <a:endParaRPr lang="ru-RU" sz="1400" i="1" dirty="0"/>
          </a:p>
          <a:p>
            <a:pPr marL="88900" indent="276225" fontAlgn="auto">
              <a:spcAft>
                <a:spcPts val="0"/>
              </a:spcAft>
              <a:buFont typeface="Comic Sans MS" pitchFamily="66" charset="0"/>
              <a:buNone/>
              <a:defRPr/>
            </a:pPr>
            <a:r>
              <a:rPr lang="ru-RU" sz="1400" dirty="0"/>
              <a:t>«В год 6370 (862). Изгнали [чудь, </a:t>
            </a:r>
            <a:r>
              <a:rPr lang="ru-RU" sz="1400" dirty="0" err="1"/>
              <a:t>словене</a:t>
            </a:r>
            <a:r>
              <a:rPr lang="ru-RU" sz="1400" dirty="0"/>
              <a:t>, меря] варяг за море и не дали им дани, и начали сами собой владеть. И не было средь них </a:t>
            </a:r>
            <a:r>
              <a:rPr lang="ru-RU" sz="1400" dirty="0" err="1"/>
              <a:t>правля</a:t>
            </a:r>
            <a:r>
              <a:rPr lang="ru-RU" sz="1400" dirty="0"/>
              <a:t>, и встал род на род, и была у них усобица, и стали воевать сами с собой. И сказали себе: «Поищем себе князя, который бы владел нами и судил по праву». И пошли за море к варягам, к </a:t>
            </a:r>
            <a:r>
              <a:rPr lang="ru-RU" sz="1400" dirty="0" err="1"/>
              <a:t>руси</a:t>
            </a:r>
            <a:r>
              <a:rPr lang="ru-RU" sz="1400" dirty="0"/>
              <a:t>... Сказали </a:t>
            </a:r>
            <a:r>
              <a:rPr lang="ru-RU" sz="1400" dirty="0" err="1"/>
              <a:t>руси</a:t>
            </a:r>
            <a:r>
              <a:rPr lang="ru-RU" sz="1400" dirty="0"/>
              <a:t> чудь, </a:t>
            </a:r>
            <a:r>
              <a:rPr lang="ru-RU" sz="1400" dirty="0" err="1"/>
              <a:t>словене</a:t>
            </a:r>
            <a:r>
              <a:rPr lang="ru-RU" sz="1400" dirty="0"/>
              <a:t>, кривичи и весь: «Земля наша велика и обильна, а порядка в ней нет. Приходите княжить и владеть нами». И избрались [среди варягов] трое братьев со своими родами... и пришли [к </a:t>
            </a:r>
            <a:r>
              <a:rPr lang="ru-RU" sz="1400" dirty="0" err="1"/>
              <a:t>словенам</a:t>
            </a:r>
            <a:r>
              <a:rPr lang="ru-RU" sz="1400" dirty="0"/>
              <a:t>], и сел старший Рюрик в Новгороде, а другой – </a:t>
            </a:r>
            <a:r>
              <a:rPr lang="ru-RU" sz="1400" dirty="0" err="1"/>
              <a:t>Синеус</a:t>
            </a:r>
            <a:r>
              <a:rPr lang="ru-RU" sz="1400" dirty="0"/>
              <a:t> – на </a:t>
            </a:r>
            <a:r>
              <a:rPr lang="ru-RU" sz="1400" dirty="0" err="1"/>
              <a:t>Белоозере</a:t>
            </a:r>
            <a:r>
              <a:rPr lang="ru-RU" sz="1400" dirty="0"/>
              <a:t>, третий – Трувор – в Изборске».</a:t>
            </a:r>
            <a:endParaRPr lang="ru-RU" sz="1200" dirty="0"/>
          </a:p>
        </p:txBody>
      </p:sp>
      <p:sp>
        <p:nvSpPr>
          <p:cNvPr id="7" name="Объект 6"/>
          <p:cNvSpPr>
            <a:spLocks noGrp="1"/>
          </p:cNvSpPr>
          <p:nvPr>
            <p:ph sz="half" idx="2"/>
          </p:nvPr>
        </p:nvSpPr>
        <p:spPr>
          <a:xfrm>
            <a:off x="5292725" y="981075"/>
            <a:ext cx="3598863" cy="4751388"/>
          </a:xfrm>
          <a:blipFill dpi="0" rotWithShape="1">
            <a:blip r:embed="rId3"/>
            <a:srcRect/>
            <a:tile tx="0" ty="0" sx="100000" sy="100000" flip="none" algn="tl"/>
          </a:blipFill>
          <a:ln>
            <a:round/>
          </a:ln>
        </p:spPr>
        <p:txBody>
          <a:bodyPr rtlCol="0" anchor="ctr">
            <a:noAutofit/>
          </a:bodyPr>
          <a:lstStyle/>
          <a:p>
            <a:pPr marL="0" indent="365125" algn="ctr" fontAlgn="auto">
              <a:spcAft>
                <a:spcPts val="0"/>
              </a:spcAft>
              <a:buFont typeface="Comic Sans MS" pitchFamily="66" charset="0"/>
              <a:buNone/>
              <a:defRPr/>
            </a:pPr>
            <a:r>
              <a:rPr lang="ru-RU" sz="1500" i="1" dirty="0" smtClean="0"/>
              <a:t>Справочные сведения</a:t>
            </a:r>
          </a:p>
          <a:p>
            <a:pPr marL="0" indent="365125" algn="ctr" fontAlgn="auto">
              <a:spcAft>
                <a:spcPts val="0"/>
              </a:spcAft>
              <a:buFont typeface="Comic Sans MS" pitchFamily="66" charset="0"/>
              <a:buNone/>
              <a:defRPr/>
            </a:pPr>
            <a:endParaRPr lang="ru-RU" sz="1500" i="1" dirty="0"/>
          </a:p>
          <a:p>
            <a:pPr marL="82550" indent="282575" fontAlgn="auto">
              <a:spcAft>
                <a:spcPts val="0"/>
              </a:spcAft>
              <a:buFont typeface="Comic Sans MS" pitchFamily="66" charset="0"/>
              <a:buNone/>
              <a:defRPr/>
            </a:pPr>
            <a:r>
              <a:rPr lang="ru-RU" sz="1500" dirty="0"/>
              <a:t>1. Норманнские сказания упоминают отважного конунга Рюрика Рыжего, немецкие хроники – конунга </a:t>
            </a:r>
            <a:r>
              <a:rPr lang="ru-RU" sz="1500" dirty="0" err="1" smtClean="0"/>
              <a:t>Рёрика</a:t>
            </a:r>
            <a:r>
              <a:rPr lang="ru-RU" sz="1500" dirty="0" smtClean="0"/>
              <a:t> Датского</a:t>
            </a:r>
            <a:r>
              <a:rPr lang="ru-RU" sz="1500" dirty="0"/>
              <a:t>, переселившегося на восток в середине IX века.</a:t>
            </a:r>
          </a:p>
          <a:p>
            <a:pPr marL="82550" indent="282575" fontAlgn="auto">
              <a:spcAft>
                <a:spcPts val="0"/>
              </a:spcAft>
              <a:buFont typeface="Comic Sans MS" pitchFamily="66" charset="0"/>
              <a:buNone/>
              <a:defRPr/>
            </a:pPr>
            <a:r>
              <a:rPr lang="ru-RU" sz="1500" dirty="0"/>
              <a:t>2. Рядом с Новгородом археологи раскопали маленькую крепость IX века («</a:t>
            </a:r>
            <a:r>
              <a:rPr lang="ru-RU" sz="1500" dirty="0" err="1"/>
              <a:t>Рюриково</a:t>
            </a:r>
            <a:r>
              <a:rPr lang="ru-RU" sz="1500" dirty="0"/>
              <a:t> городище»), в которой найдены многочисленные скандинавские вещи: оружие, украшения в виде драконов, богинь-валькирий, молоточки Тора (бога войны).</a:t>
            </a:r>
          </a:p>
          <a:p>
            <a:pPr marL="82550" indent="282575" fontAlgn="auto">
              <a:spcAft>
                <a:spcPts val="0"/>
              </a:spcAft>
              <a:buFont typeface="Comic Sans MS" pitchFamily="66" charset="0"/>
              <a:buNone/>
              <a:defRPr/>
            </a:pPr>
            <a:r>
              <a:rPr lang="ru-RU" sz="1500" dirty="0"/>
              <a:t>3. Арабские, персидские и византийские источники упоминают восточнославянских князей с VIII века.</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4000" y="981075"/>
            <a:ext cx="8640763" cy="47513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400" i="1">
                <a:latin typeface="Comic Sans MS" pitchFamily="66" charset="0"/>
              </a:rPr>
              <a:t>Справочные сведения</a:t>
            </a:r>
          </a:p>
          <a:p>
            <a:pPr marL="82550" indent="282575">
              <a:buFont typeface="Comic Sans MS" pitchFamily="66" charset="0"/>
              <a:buNone/>
            </a:pPr>
            <a:r>
              <a:rPr lang="ru-RU" sz="2400">
                <a:latin typeface="Comic Sans MS" pitchFamily="66" charset="0"/>
              </a:rPr>
              <a:t>1. Норманнские сказания упоминают отважного конунга Рюрика Рыжего, немецкие хроники – конунга Рёрика Датского, переселившегося на восток в середине IX века.</a:t>
            </a:r>
          </a:p>
          <a:p>
            <a:pPr marL="82550" indent="282575">
              <a:buFont typeface="Comic Sans MS" pitchFamily="66" charset="0"/>
              <a:buNone/>
            </a:pPr>
            <a:r>
              <a:rPr lang="ru-RU" sz="2400">
                <a:latin typeface="Comic Sans MS" pitchFamily="66" charset="0"/>
              </a:rPr>
              <a:t>2. Рядом с Новгородом археологи раскопали маленькую крепость IX века («Рюриково городище»), в которой найдены многочисленные скандинавские вещи: оружие, украшения в виде драконов, богинь-валькирий, молоточки Тора (бога войны).</a:t>
            </a:r>
          </a:p>
          <a:p>
            <a:pPr marL="82550" indent="282575">
              <a:buFont typeface="Comic Sans MS" pitchFamily="66" charset="0"/>
              <a:buNone/>
            </a:pPr>
            <a:r>
              <a:rPr lang="ru-RU" sz="2400">
                <a:latin typeface="Comic Sans MS" pitchFamily="66" charset="0"/>
              </a:rPr>
              <a:t>3. Арабские, персидские и византийские источники упоминают восточнославянских князей с VIII века.</a:t>
            </a:r>
          </a:p>
        </p:txBody>
      </p:sp>
      <p:sp>
        <p:nvSpPr>
          <p:cNvPr id="12" name="Объект 1"/>
          <p:cNvSpPr>
            <a:spLocks/>
          </p:cNvSpPr>
          <p:nvPr/>
        </p:nvSpPr>
        <p:spPr bwMode="auto">
          <a:xfrm>
            <a:off x="250825" y="981075"/>
            <a:ext cx="8639175" cy="4751388"/>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fontAlgn="auto">
              <a:spcBef>
                <a:spcPts val="0"/>
              </a:spcBef>
              <a:spcAft>
                <a:spcPts val="0"/>
              </a:spcAft>
              <a:buFont typeface="Comic Sans MS" pitchFamily="66" charset="0"/>
              <a:buNone/>
              <a:defRPr/>
            </a:pPr>
            <a:r>
              <a:rPr lang="ru-RU" sz="2200" i="1" dirty="0">
                <a:latin typeface="Comic Sans MS" pitchFamily="66" charset="0"/>
              </a:rPr>
              <a:t>Легенда о призвании варягов </a:t>
            </a:r>
          </a:p>
          <a:p>
            <a:pPr marL="88900" algn="ctr" fontAlgn="auto">
              <a:spcBef>
                <a:spcPts val="0"/>
              </a:spcBef>
              <a:spcAft>
                <a:spcPts val="0"/>
              </a:spcAft>
              <a:buFont typeface="Comic Sans MS" pitchFamily="66" charset="0"/>
              <a:buNone/>
              <a:defRPr/>
            </a:pPr>
            <a:r>
              <a:rPr lang="ru-RU" sz="2200" i="1" dirty="0">
                <a:latin typeface="Comic Sans MS" pitchFamily="66" charset="0"/>
              </a:rPr>
              <a:t>из русской летописи XI–XII вв.</a:t>
            </a:r>
          </a:p>
          <a:p>
            <a:pPr marL="88900" indent="276225" fontAlgn="auto">
              <a:spcBef>
                <a:spcPts val="0"/>
              </a:spcBef>
              <a:spcAft>
                <a:spcPts val="0"/>
              </a:spcAft>
              <a:buFont typeface="Comic Sans MS" pitchFamily="66" charset="0"/>
              <a:buNone/>
              <a:defRPr/>
            </a:pPr>
            <a:r>
              <a:rPr lang="ru-RU" sz="2200" dirty="0">
                <a:latin typeface="Comic Sans MS" pitchFamily="66" charset="0"/>
              </a:rPr>
              <a:t>«В год 6370 (862). Изгнали [чудь, </a:t>
            </a:r>
            <a:r>
              <a:rPr lang="ru-RU" sz="2200" dirty="0" err="1">
                <a:latin typeface="Comic Sans MS" pitchFamily="66" charset="0"/>
              </a:rPr>
              <a:t>словене</a:t>
            </a:r>
            <a:r>
              <a:rPr lang="ru-RU" sz="2200" dirty="0">
                <a:latin typeface="Comic Sans MS" pitchFamily="66" charset="0"/>
              </a:rPr>
              <a:t>, меря] варяг за море и не дали им дани, и начали сами собой владеть. И не было средь них </a:t>
            </a:r>
            <a:r>
              <a:rPr lang="ru-RU" sz="2200" dirty="0" err="1">
                <a:latin typeface="Comic Sans MS" pitchFamily="66" charset="0"/>
              </a:rPr>
              <a:t>правля</a:t>
            </a:r>
            <a:r>
              <a:rPr lang="ru-RU" sz="2200" dirty="0">
                <a:latin typeface="Comic Sans MS" pitchFamily="66" charset="0"/>
              </a:rPr>
              <a:t>, и встал род на род, и была у них усобица, и стали воевать сами с собой. И сказали себе: «Поищем себе князя, который бы владел нами и судил по праву». И пошли за море к варягам, к </a:t>
            </a:r>
            <a:r>
              <a:rPr lang="ru-RU" sz="2200" dirty="0" err="1">
                <a:latin typeface="Comic Sans MS" pitchFamily="66" charset="0"/>
              </a:rPr>
              <a:t>р</a:t>
            </a:r>
            <a:r>
              <a:rPr lang="ru-RU" sz="2200" dirty="0" err="1" smtClean="0">
                <a:latin typeface="Comic Sans MS" pitchFamily="66" charset="0"/>
              </a:rPr>
              <a:t>уси</a:t>
            </a:r>
            <a:r>
              <a:rPr lang="ru-RU" sz="2200" dirty="0">
                <a:latin typeface="Comic Sans MS" pitchFamily="66" charset="0"/>
              </a:rPr>
              <a:t>... Сказали </a:t>
            </a:r>
            <a:r>
              <a:rPr lang="ru-RU" sz="2200" dirty="0" err="1">
                <a:latin typeface="Comic Sans MS" pitchFamily="66" charset="0"/>
              </a:rPr>
              <a:t>руси</a:t>
            </a:r>
            <a:r>
              <a:rPr lang="ru-RU" sz="2200" dirty="0">
                <a:latin typeface="Comic Sans MS" pitchFamily="66" charset="0"/>
              </a:rPr>
              <a:t> чудь, </a:t>
            </a:r>
            <a:r>
              <a:rPr lang="ru-RU" sz="2200" dirty="0" err="1">
                <a:latin typeface="Comic Sans MS" pitchFamily="66" charset="0"/>
              </a:rPr>
              <a:t>словене</a:t>
            </a:r>
            <a:r>
              <a:rPr lang="ru-RU" sz="2200" dirty="0">
                <a:latin typeface="Comic Sans MS" pitchFamily="66" charset="0"/>
              </a:rPr>
              <a:t>, кривичи и весь: «Земля наша велика и обильна, а порядка в ней нет. Приходите княжить и владеть нами». И избрались [среди варягов] трое братьев со своими родами... и пришли [к </a:t>
            </a:r>
            <a:r>
              <a:rPr lang="ru-RU" sz="2200" dirty="0" err="1">
                <a:latin typeface="Comic Sans MS" pitchFamily="66" charset="0"/>
              </a:rPr>
              <a:t>словенам</a:t>
            </a:r>
            <a:r>
              <a:rPr lang="ru-RU" sz="2200" dirty="0">
                <a:latin typeface="Comic Sans MS" pitchFamily="66" charset="0"/>
              </a:rPr>
              <a:t>], и сел старший Рюрик в Новгороде, а другой – </a:t>
            </a:r>
            <a:r>
              <a:rPr lang="ru-RU" sz="2200" dirty="0" err="1">
                <a:latin typeface="Comic Sans MS" pitchFamily="66" charset="0"/>
              </a:rPr>
              <a:t>Синеус</a:t>
            </a:r>
            <a:r>
              <a:rPr lang="ru-RU" sz="2200" dirty="0">
                <a:latin typeface="Comic Sans MS" pitchFamily="66" charset="0"/>
              </a:rPr>
              <a:t> – на </a:t>
            </a:r>
            <a:r>
              <a:rPr lang="ru-RU" sz="2200" dirty="0" err="1">
                <a:latin typeface="Comic Sans MS" pitchFamily="66" charset="0"/>
              </a:rPr>
              <a:t>Белоозере</a:t>
            </a:r>
            <a:r>
              <a:rPr lang="ru-RU" sz="2200" dirty="0">
                <a:latin typeface="Comic Sans MS" pitchFamily="66" charset="0"/>
              </a:rPr>
              <a:t>, третий – Трувор – в Изборске».</a:t>
            </a:r>
            <a:endParaRPr lang="ru-RU" sz="2000" dirty="0">
              <a:latin typeface="Comic Sans MS" pitchFamily="66" charset="0"/>
            </a:endParaRPr>
          </a:p>
        </p:txBody>
      </p:sp>
      <p:sp>
        <p:nvSpPr>
          <p:cNvPr id="4" name="Скругленный прямоугольник 3"/>
          <p:cNvSpPr/>
          <p:nvPr/>
        </p:nvSpPr>
        <p:spPr>
          <a:xfrm>
            <a:off x="252000" y="5877272"/>
            <a:ext cx="8640000" cy="903327"/>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Какие справочные сведения подтверждают летописную легенду, а какие противоречат ей?</a:t>
            </a:r>
          </a:p>
        </p:txBody>
      </p:sp>
      <p:sp>
        <p:nvSpPr>
          <p:cNvPr id="6" name="Скругленный прямоугольник 5"/>
          <p:cNvSpPr/>
          <p:nvPr/>
        </p:nvSpPr>
        <p:spPr>
          <a:xfrm>
            <a:off x="252000" y="5877272"/>
            <a:ext cx="8640000" cy="919401"/>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Кого легенда считает создателем государства на Руси?</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6012000"/>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КОГО МОЖНО СЧИТАТЬ СОЗДАТЕЛЕМ ДРЕВНЕРУССКОГО ГОСУДАРСТВА?</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72274"/>
            <a:ext cx="8640000" cy="1736646"/>
          </a:xfrm>
          <a:prstGeom prst="roundRect">
            <a:avLst/>
          </a:prstGeom>
          <a:blipFill>
            <a:blip r:embed="rId3">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58775"/>
            <a:r>
              <a:rPr lang="ru-RU" sz="2400" b="1">
                <a:solidFill>
                  <a:srgbClr val="0070C0"/>
                </a:solidFill>
                <a:latin typeface="Comic Sans MS" pitchFamily="66" charset="0"/>
              </a:rPr>
              <a:t>Необходимый уровень. </a:t>
            </a:r>
            <a:r>
              <a:rPr lang="ru-RU" sz="2400">
                <a:latin typeface="Comic Sans MS" pitchFamily="66" charset="0"/>
              </a:rPr>
              <a:t>Отметь признаки государства.</a:t>
            </a:r>
          </a:p>
          <a:p>
            <a:pPr indent="358775"/>
            <a:r>
              <a:rPr lang="ru-RU" sz="2400" b="1">
                <a:solidFill>
                  <a:srgbClr val="0070C0"/>
                </a:solidFill>
                <a:latin typeface="Comic Sans MS" pitchFamily="66" charset="0"/>
              </a:rPr>
              <a:t>Повышенный уровень. </a:t>
            </a:r>
            <a:r>
              <a:rPr lang="ru-RU" sz="2400">
                <a:latin typeface="Comic Sans MS" pitchFamily="66" charset="0"/>
              </a:rPr>
              <a:t>Запиши, к какому понятию относятся оставшиеся признаки.</a:t>
            </a:r>
          </a:p>
        </p:txBody>
      </p:sp>
      <p:sp>
        <p:nvSpPr>
          <p:cNvPr id="3" name="Заголовок 2"/>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pic>
        <p:nvPicPr>
          <p:cNvPr id="20485"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50825" y="2852738"/>
          <a:ext cx="8640000" cy="3840480"/>
        </p:xfrm>
        <a:graphic>
          <a:graphicData uri="http://schemas.openxmlformats.org/drawingml/2006/table">
            <a:tbl>
              <a:tblPr firstRow="1" bandRow="1">
                <a:tableStyleId>{5C22544A-7EE6-4342-B048-85BDC9FD1C3A}</a:tableStyleId>
              </a:tblPr>
              <a:tblGrid>
                <a:gridCol w="720080"/>
                <a:gridCol w="3599920"/>
                <a:gridCol w="720560"/>
                <a:gridCol w="3599440"/>
              </a:tblGrid>
              <a:tr h="370840">
                <a:tc>
                  <a:txBody>
                    <a:bodyPr/>
                    <a:lstStyle/>
                    <a:p>
                      <a:pPr algn="ctr"/>
                      <a:endParaRPr lang="ru-RU" sz="2400" dirty="0"/>
                    </a:p>
                  </a:txBody>
                  <a:tcPr anchor="ctr">
                    <a:solidFill>
                      <a:schemeClr val="accent5">
                        <a:lumMod val="20000"/>
                        <a:lumOff val="80000"/>
                      </a:schemeClr>
                    </a:solidFill>
                  </a:tcPr>
                </a:tc>
                <a:tc>
                  <a:txBody>
                    <a:bodyPr/>
                    <a:lstStyle/>
                    <a:p>
                      <a:pPr algn="ctr"/>
                      <a:r>
                        <a:rPr lang="ru-RU" sz="2400" dirty="0" smtClean="0"/>
                        <a:t>Признаки </a:t>
                      </a:r>
                      <a:endParaRPr lang="ru-RU" sz="2400" dirty="0"/>
                    </a:p>
                  </a:txBody>
                  <a:tcPr anchor="ctr">
                    <a:solidFill>
                      <a:schemeClr val="accent5">
                        <a:lumMod val="20000"/>
                        <a:lumOff val="80000"/>
                      </a:schemeClr>
                    </a:solidFill>
                  </a:tcPr>
                </a:tc>
                <a:tc>
                  <a:txBody>
                    <a:bodyPr/>
                    <a:lstStyle/>
                    <a:p>
                      <a:pPr algn="ctr"/>
                      <a:endParaRPr lang="ru-RU" sz="2400" dirty="0"/>
                    </a:p>
                  </a:txBody>
                  <a:tcPr anchor="ctr">
                    <a:solidFill>
                      <a:schemeClr val="accent5">
                        <a:lumMod val="20000"/>
                        <a:lumOff val="80000"/>
                      </a:schemeClr>
                    </a:solidFill>
                  </a:tcPr>
                </a:tc>
                <a:tc>
                  <a:txBody>
                    <a:bodyPr/>
                    <a:lstStyle/>
                    <a:p>
                      <a:pPr algn="ctr"/>
                      <a:r>
                        <a:rPr lang="ru-RU" sz="2400" b="1" kern="1200" dirty="0" smtClean="0">
                          <a:solidFill>
                            <a:schemeClr val="lt1"/>
                          </a:solidFill>
                          <a:latin typeface="+mn-lt"/>
                          <a:ea typeface="+mn-ea"/>
                          <a:cs typeface="+mn-cs"/>
                        </a:rPr>
                        <a:t>Признаки</a:t>
                      </a:r>
                      <a:endParaRPr lang="ru-RU" sz="2400" b="1" kern="1200" dirty="0">
                        <a:solidFill>
                          <a:schemeClr val="lt1"/>
                        </a:solidFill>
                        <a:latin typeface="+mn-lt"/>
                        <a:ea typeface="+mn-ea"/>
                        <a:cs typeface="+mn-cs"/>
                      </a:endParaRPr>
                    </a:p>
                  </a:txBody>
                  <a:tcPr anchor="ctr">
                    <a:solidFill>
                      <a:schemeClr val="accent5">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r>
                        <a:rPr lang="ru-RU" sz="2400" dirty="0" smtClean="0"/>
                        <a:t>Аппарат управления</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Создание государства</a:t>
                      </a:r>
                    </a:p>
                  </a:txBody>
                  <a:tcPr>
                    <a:solidFill>
                      <a:schemeClr val="accent4">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Возникновение городов</a:t>
                      </a:r>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r>
                        <a:rPr lang="ru-RU" sz="2400" dirty="0" smtClean="0"/>
                        <a:t>Производится сбор налогов</a:t>
                      </a:r>
                      <a:endParaRPr lang="ru-RU" sz="2400" dirty="0"/>
                    </a:p>
                  </a:txBody>
                  <a:tcPr>
                    <a:solidFill>
                      <a:schemeClr val="accent4">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Армия</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Законы</a:t>
                      </a:r>
                      <a:endParaRPr lang="ru-RU" sz="2400" dirty="0"/>
                    </a:p>
                  </a:txBody>
                  <a:tcPr>
                    <a:solidFill>
                      <a:schemeClr val="accent4">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Разделение людей на общественные слои</a:t>
                      </a:r>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r>
                        <a:rPr lang="ru-RU" sz="2400" dirty="0" smtClean="0"/>
                        <a:t>Изобретение письменности</a:t>
                      </a:r>
                      <a:endParaRPr lang="ru-RU" sz="2400" dirty="0"/>
                    </a:p>
                  </a:txBody>
                  <a:tcPr>
                    <a:solidFill>
                      <a:schemeClr val="accent4">
                        <a:lumMod val="20000"/>
                        <a:lumOff val="80000"/>
                      </a:schemeClr>
                    </a:solidFill>
                  </a:tcPr>
                </a:tc>
              </a:tr>
              <a:tr h="370840">
                <a:tc>
                  <a:txBody>
                    <a:bodyPr/>
                    <a:lstStyle/>
                    <a:p>
                      <a:endParaRPr lang="ru-RU" sz="2400" dirty="0"/>
                    </a:p>
                  </a:txBody>
                  <a:tcPr>
                    <a:solidFill>
                      <a:schemeClr val="accent4">
                        <a:lumMod val="20000"/>
                        <a:lumOff val="80000"/>
                      </a:schemeClr>
                    </a:solidFill>
                  </a:tcPr>
                </a:tc>
                <a:tc>
                  <a:txBody>
                    <a:bodyPr/>
                    <a:lstStyle/>
                    <a:p>
                      <a:r>
                        <a:rPr lang="ru-RU" sz="2400" dirty="0" smtClean="0"/>
                        <a:t>Службы защиты порядка</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4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580063" y="981075"/>
          <a:ext cx="3312000" cy="5760102"/>
        </p:xfrm>
        <a:graphic>
          <a:graphicData uri="http://schemas.openxmlformats.org/drawingml/2006/table">
            <a:tbl>
              <a:tblPr firstRow="1" bandRow="1">
                <a:tableStyleId>{5C22544A-7EE6-4342-B048-85BDC9FD1C3A}</a:tableStyleId>
              </a:tblPr>
              <a:tblGrid>
                <a:gridCol w="1656000"/>
                <a:gridCol w="1656000"/>
              </a:tblGrid>
              <a:tr h="822857">
                <a:tc>
                  <a:txBody>
                    <a:bodyPr/>
                    <a:lstStyle/>
                    <a:p>
                      <a:pPr algn="ctr"/>
                      <a:r>
                        <a:rPr lang="ru-RU" sz="2400" dirty="0" smtClean="0"/>
                        <a:t>СЛАВЯНЕ</a:t>
                      </a:r>
                      <a:endParaRPr lang="ru-RU" sz="2400" dirty="0"/>
                    </a:p>
                  </a:txBody>
                  <a:tcPr anchor="ctr"/>
                </a:tc>
                <a:tc>
                  <a:txBody>
                    <a:bodyPr/>
                    <a:lstStyle/>
                    <a:p>
                      <a:pPr algn="ctr"/>
                      <a:r>
                        <a:rPr lang="ru-RU" sz="2400" dirty="0" smtClean="0"/>
                        <a:t>СОСЕДИ СЛАВЯН</a:t>
                      </a:r>
                      <a:endParaRPr lang="ru-RU" sz="2400" dirty="0"/>
                    </a:p>
                  </a:txBody>
                  <a:tcPr anchor="ctr"/>
                </a:tc>
              </a:tr>
              <a:tr h="822857">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40000"/>
                        <a:lumOff val="60000"/>
                      </a:schemeClr>
                    </a:solidFill>
                  </a:tcPr>
                </a:tc>
              </a:tr>
              <a:tr h="822857">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40000"/>
                        <a:lumOff val="60000"/>
                      </a:schemeClr>
                    </a:solidFill>
                  </a:tcPr>
                </a:tc>
              </a:tr>
              <a:tr h="822857">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40000"/>
                        <a:lumOff val="60000"/>
                      </a:schemeClr>
                    </a:solidFill>
                  </a:tcPr>
                </a:tc>
              </a:tr>
              <a:tr h="822857">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40000"/>
                        <a:lumOff val="60000"/>
                      </a:schemeClr>
                    </a:solidFill>
                  </a:tcPr>
                </a:tc>
              </a:tr>
              <a:tr h="822857">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40000"/>
                        <a:lumOff val="60000"/>
                      </a:schemeClr>
                    </a:solidFill>
                  </a:tcPr>
                </a:tc>
              </a:tr>
              <a:tr h="822857">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40000"/>
                        <a:lumOff val="60000"/>
                      </a:schemeClr>
                    </a:solidFill>
                  </a:tcPr>
                </a:tc>
              </a:tr>
            </a:tbl>
          </a:graphicData>
        </a:graphic>
      </p:graphicFrame>
      <p:pic>
        <p:nvPicPr>
          <p:cNvPr id="3076" name="Picture 4"/>
          <p:cNvPicPr>
            <a:picLocks noChangeAspect="1" noChangeArrowheads="1"/>
          </p:cNvPicPr>
          <p:nvPr/>
        </p:nvPicPr>
        <p:blipFill>
          <a:blip r:embed="rId3"/>
          <a:srcRect/>
          <a:stretch>
            <a:fillRect/>
          </a:stretch>
        </p:blipFill>
        <p:spPr bwMode="auto">
          <a:xfrm>
            <a:off x="252413" y="981075"/>
            <a:ext cx="5184775" cy="5759450"/>
          </a:xfrm>
          <a:prstGeom prst="rect">
            <a:avLst/>
          </a:prstGeom>
          <a:noFill/>
          <a:ln w="9525">
            <a:solidFill>
              <a:schemeClr val="tx1"/>
            </a:solidFill>
            <a:miter lim="800000"/>
            <a:headEnd/>
            <a:tailEnd/>
          </a:ln>
        </p:spPr>
      </p:pic>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57"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
        <p:nvSpPr>
          <p:cNvPr id="22" name="Скругленный прямоугольник 21"/>
          <p:cNvSpPr/>
          <p:nvPr/>
        </p:nvSpPr>
        <p:spPr>
          <a:xfrm>
            <a:off x="252000" y="2636912"/>
            <a:ext cx="8640000" cy="1532334"/>
          </a:xfrm>
          <a:prstGeom prst="roundRect">
            <a:avLst/>
          </a:prstGeom>
          <a:blipFill>
            <a:blip r:embed="rId5"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5125" fontAlgn="auto">
              <a:spcBef>
                <a:spcPts val="0"/>
              </a:spcBef>
              <a:spcAft>
                <a:spcPts val="0"/>
              </a:spcAft>
              <a:defRPr/>
            </a:pPr>
            <a:r>
              <a:rPr lang="ru-RU" sz="2800" b="1" dirty="0">
                <a:solidFill>
                  <a:srgbClr val="0070C0"/>
                </a:solidFill>
                <a:latin typeface="+mn-lt"/>
              </a:rPr>
              <a:t>Необходимый уровень.</a:t>
            </a:r>
            <a:r>
              <a:rPr lang="ru-RU" sz="2800" b="1" dirty="0">
                <a:solidFill>
                  <a:srgbClr val="00B0F0"/>
                </a:solidFill>
                <a:latin typeface="+mn-lt"/>
              </a:rPr>
              <a:t> </a:t>
            </a:r>
            <a:r>
              <a:rPr lang="ru-RU" sz="2800" dirty="0">
                <a:latin typeface="+mn-lt"/>
              </a:rPr>
              <a:t>Какие племена можно условно именовать «мир восточных славян и их соседей»?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2"/>
                                        </p:tgtEl>
                                      </p:cBhvr>
                                    </p:animEffect>
                                    <p:set>
                                      <p:cBhvr>
                                        <p:cTn id="7" dur="1" fill="hold">
                                          <p:stCondLst>
                                            <p:cond delay="24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25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412776"/>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«Поищем себе князя…»</a:t>
            </a: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2564904"/>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«Откуда пошла Русская земля…»</a:t>
            </a:r>
          </a:p>
        </p:txBody>
      </p:sp>
      <p:sp>
        <p:nvSpPr>
          <p:cNvPr id="6" name="Скругленный прямоугольник 5"/>
          <p:cNvSpPr/>
          <p:nvPr/>
        </p:nvSpPr>
        <p:spPr>
          <a:xfrm>
            <a:off x="252000" y="4293096"/>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Князья русов</a:t>
            </a:r>
          </a:p>
        </p:txBody>
      </p:sp>
      <p:sp>
        <p:nvSpPr>
          <p:cNvPr id="7" name="Скругленный прямоугольник 6"/>
          <p:cNvSpPr/>
          <p:nvPr/>
        </p:nvSpPr>
        <p:spPr>
          <a:xfrm>
            <a:off x="251520" y="5445224"/>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 «Иду на вы!»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a:grpSpLocks/>
          </p:cNvGrpSpPr>
          <p:nvPr/>
        </p:nvGrpSpPr>
        <p:grpSpPr bwMode="auto">
          <a:xfrm>
            <a:off x="252413" y="981075"/>
            <a:ext cx="8640762" cy="5759450"/>
            <a:chOff x="252000" y="980728"/>
            <a:chExt cx="8640480" cy="5760000"/>
          </a:xfrm>
        </p:grpSpPr>
        <p:sp>
          <p:nvSpPr>
            <p:cNvPr id="3" name="Прямоугольник 2"/>
            <p:cNvSpPr/>
            <p:nvPr/>
          </p:nvSpPr>
          <p:spPr>
            <a:xfrm>
              <a:off x="5579476" y="980728"/>
              <a:ext cx="3313004" cy="576000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sz="2600">
                  <a:solidFill>
                    <a:srgbClr val="800000"/>
                  </a:solidFill>
                </a:rPr>
                <a:t>Предпосылки возникновения Древнерусского государства</a:t>
              </a:r>
            </a:p>
          </p:txBody>
        </p:sp>
        <p:pic>
          <p:nvPicPr>
            <p:cNvPr id="26632" name="Picture 3"/>
            <p:cNvPicPr>
              <a:picLocks noChangeAspect="1" noChangeArrowheads="1"/>
            </p:cNvPicPr>
            <p:nvPr/>
          </p:nvPicPr>
          <p:blipFill>
            <a:blip r:embed="rId3"/>
            <a:srcRect/>
            <a:stretch>
              <a:fillRect/>
            </a:stretch>
          </p:blipFill>
          <p:spPr bwMode="auto">
            <a:xfrm>
              <a:off x="252000" y="980728"/>
              <a:ext cx="5181950" cy="5760000"/>
            </a:xfrm>
            <a:prstGeom prst="rect">
              <a:avLst/>
            </a:prstGeom>
            <a:noFill/>
            <a:ln w="9525">
              <a:solidFill>
                <a:schemeClr val="tx1"/>
              </a:solidFill>
              <a:miter lim="800000"/>
              <a:headEnd/>
              <a:tailEnd/>
            </a:ln>
          </p:spPr>
        </p:pic>
      </p:grpSp>
      <p:pic>
        <p:nvPicPr>
          <p:cNvPr id="2662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normAutofit fontScale="90000"/>
          </a:bodyPr>
          <a:lstStyle/>
          <a:p>
            <a:pPr fontAlgn="auto">
              <a:spcAft>
                <a:spcPts val="0"/>
              </a:spcAft>
              <a:defRPr/>
            </a:pPr>
            <a:r>
              <a:rPr lang="ru-RU" dirty="0" smtClean="0"/>
              <a:t>«ПОИЩЕМ СЕБЕ КНЯЗЯ…»</a:t>
            </a:r>
            <a:endParaRPr lang="ru-RU" dirty="0"/>
          </a:p>
        </p:txBody>
      </p:sp>
      <p:sp>
        <p:nvSpPr>
          <p:cNvPr id="9" name="Скругленный прямоугольник 8"/>
          <p:cNvSpPr/>
          <p:nvPr/>
        </p:nvSpPr>
        <p:spPr>
          <a:xfrm>
            <a:off x="283750" y="2874218"/>
            <a:ext cx="8640000" cy="1465362"/>
          </a:xfrm>
          <a:prstGeom prst="roundRect">
            <a:avLst>
              <a:gd name="adj" fmla="val 10887"/>
            </a:avLst>
          </a:prstGeom>
          <a:blipFill>
            <a:blip r:embed="rId5"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800" b="1" dirty="0">
                <a:solidFill>
                  <a:srgbClr val="0070C0"/>
                </a:solidFill>
                <a:latin typeface="+mn-lt"/>
              </a:rPr>
              <a:t>Необходимый уровень.</a:t>
            </a:r>
            <a:r>
              <a:rPr lang="ru-RU" sz="2800" dirty="0">
                <a:solidFill>
                  <a:srgbClr val="0070C0"/>
                </a:solidFill>
                <a:latin typeface="+mn-lt"/>
              </a:rPr>
              <a:t> </a:t>
            </a:r>
            <a:r>
              <a:rPr lang="ru-RU" sz="2800" dirty="0">
                <a:latin typeface="+mn-lt"/>
              </a:rPr>
              <a:t>Выдели по тексту предпосылки возникновения Древнерусского государства.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18826"/>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fontAlgn="auto">
              <a:spcBef>
                <a:spcPts val="0"/>
              </a:spcBef>
              <a:spcAft>
                <a:spcPts val="0"/>
              </a:spcAft>
              <a:defRPr/>
            </a:pPr>
            <a:r>
              <a:rPr lang="ru-RU" sz="2500" b="1" dirty="0">
                <a:solidFill>
                  <a:srgbClr val="0070C0"/>
                </a:solidFill>
                <a:latin typeface="+mn-lt"/>
              </a:rPr>
              <a:t>Необходимый уровень.</a:t>
            </a:r>
            <a:r>
              <a:rPr lang="ru-RU" sz="2500" dirty="0">
                <a:solidFill>
                  <a:srgbClr val="0070C0"/>
                </a:solidFill>
                <a:latin typeface="+mn-lt"/>
              </a:rPr>
              <a:t> </a:t>
            </a:r>
            <a:r>
              <a:rPr lang="ru-RU" sz="2500" dirty="0">
                <a:latin typeface="+mn-lt"/>
              </a:rPr>
              <a:t>Как должен был повлиять распад родовых общин на переход восточных славян от первобытного общества к цивилизации?</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normAutofit fontScale="90000"/>
          </a:bodyPr>
          <a:lstStyle/>
          <a:p>
            <a:pPr fontAlgn="auto">
              <a:spcAft>
                <a:spcPts val="0"/>
              </a:spcAft>
              <a:defRPr/>
            </a:pPr>
            <a:r>
              <a:rPr lang="ru-RU" dirty="0" smtClean="0"/>
              <a:t>«ПОИЩЕМ СЕБЕ КНЯЗЯ…»</a:t>
            </a:r>
            <a:endParaRPr lang="ru-RU" dirty="0"/>
          </a:p>
        </p:txBody>
      </p:sp>
      <p:pic>
        <p:nvPicPr>
          <p:cNvPr id="5122" name="Picture 2"/>
          <p:cNvPicPr>
            <a:picLocks noChangeAspect="1" noChangeArrowheads="1"/>
          </p:cNvPicPr>
          <p:nvPr/>
        </p:nvPicPr>
        <p:blipFill>
          <a:blip r:embed="rId5"/>
          <a:srcRect/>
          <a:stretch>
            <a:fillRect/>
          </a:stretch>
        </p:blipFill>
        <p:spPr bwMode="auto">
          <a:xfrm>
            <a:off x="252413" y="2492375"/>
            <a:ext cx="8639175" cy="4083050"/>
          </a:xfrm>
          <a:prstGeom prst="rect">
            <a:avLst/>
          </a:prstGeom>
          <a:noFill/>
          <a:ln w="9525">
            <a:solidFill>
              <a:schemeClr val="bg1">
                <a:lumMod val="50000"/>
              </a:schemeClr>
            </a:solidFill>
            <a:miter lim="800000"/>
            <a:headEnd/>
            <a:tailEnd/>
          </a:ln>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2000" y="979369"/>
            <a:ext cx="8640000" cy="1009471"/>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fontAlgn="auto">
              <a:spcBef>
                <a:spcPts val="0"/>
              </a:spcBef>
              <a:spcAft>
                <a:spcPts val="0"/>
              </a:spcAft>
              <a:defRPr/>
            </a:pPr>
            <a:r>
              <a:rPr lang="ru-RU" sz="2600" b="1" dirty="0">
                <a:solidFill>
                  <a:srgbClr val="0070C0"/>
                </a:solidFill>
                <a:latin typeface="+mn-lt"/>
              </a:rPr>
              <a:t>Необходимый уровень.</a:t>
            </a:r>
            <a:r>
              <a:rPr lang="ru-RU" sz="2600" dirty="0">
                <a:solidFill>
                  <a:srgbClr val="0070C0"/>
                </a:solidFill>
                <a:latin typeface="+mn-lt"/>
              </a:rPr>
              <a:t> </a:t>
            </a:r>
            <a:r>
              <a:rPr lang="ru-RU" sz="2800" dirty="0">
                <a:latin typeface="+mn-lt"/>
              </a:rPr>
              <a:t>Судя по этой схеме, какие черты государства сложились на Руси?</a:t>
            </a:r>
            <a:endParaRPr lang="ru-RU" sz="2600" dirty="0">
              <a:latin typeface="+mn-lt"/>
            </a:endParaRPr>
          </a:p>
        </p:txBody>
      </p:sp>
      <p:sp>
        <p:nvSpPr>
          <p:cNvPr id="3" name="Заголовок 2"/>
          <p:cNvSpPr>
            <a:spLocks noGrp="1"/>
          </p:cNvSpPr>
          <p:nvPr>
            <p:ph type="title"/>
          </p:nvPr>
        </p:nvSpPr>
        <p:spPr/>
        <p:txBody>
          <a:bodyPr/>
          <a:lstStyle/>
          <a:p>
            <a:pPr fontAlgn="auto">
              <a:spcAft>
                <a:spcPts val="0"/>
              </a:spcAft>
              <a:defRPr/>
            </a:pPr>
            <a:r>
              <a:rPr lang="ru-RU" sz="3200" dirty="0" smtClean="0"/>
              <a:t>«ОТКУДА ПОШЛА РУССКАЯ ЗЕМЛЯ…»</a:t>
            </a:r>
            <a:endParaRPr lang="ru-RU" sz="3200" dirty="0"/>
          </a:p>
        </p:txBody>
      </p:sp>
      <p:pic>
        <p:nvPicPr>
          <p:cNvPr id="30726" name="Picture 2"/>
          <p:cNvPicPr>
            <a:picLocks noChangeAspect="1" noChangeArrowheads="1"/>
          </p:cNvPicPr>
          <p:nvPr/>
        </p:nvPicPr>
        <p:blipFill>
          <a:blip r:embed="rId5"/>
          <a:srcRect/>
          <a:stretch>
            <a:fillRect/>
          </a:stretch>
        </p:blipFill>
        <p:spPr bwMode="auto">
          <a:xfrm>
            <a:off x="252413" y="2309813"/>
            <a:ext cx="8639175" cy="42878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22809</TotalTime>
  <Words>1856</Words>
  <Application>Microsoft Office PowerPoint</Application>
  <PresentationFormat>Экран (4:3)</PresentationFormat>
  <Paragraphs>167</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Тема1</vt:lpstr>
      <vt:lpstr>CТАНОВЛЕНИЕ ДРЕВНЕРУССКОГО ГОСУДАРСТВА</vt:lpstr>
      <vt:lpstr>ОПРЕДЕЛЯЕМ ПРОБЛЕМУ</vt:lpstr>
      <vt:lpstr>ОПРЕДЕЛЯЕМ ПРОБЛЕМУ</vt:lpstr>
      <vt:lpstr>ВСПОМИНАЕМ ТО, ЧТО ЗНАЕМ</vt:lpstr>
      <vt:lpstr>ВСПОМИНАЕМ ТО, ЧТО ЗНАЕМ</vt:lpstr>
      <vt:lpstr>ОТКРЫВАЕМ НОВЫЕ ЗНАНИЯ</vt:lpstr>
      <vt:lpstr>«ПОИЩЕМ СЕБЕ КНЯЗЯ…»</vt:lpstr>
      <vt:lpstr>«ПОИЩЕМ СЕБЕ КНЯЗЯ…»</vt:lpstr>
      <vt:lpstr>«ОТКУДА ПОШЛА РУССКАЯ ЗЕМЛЯ…»</vt:lpstr>
      <vt:lpstr>«ОТКУДА ПОШЛА РУССКАЯ ЗЕМЛЯ…»</vt:lpstr>
      <vt:lpstr>«ОТКУДА ПОШЛА РУССКАЯ ЗЕМЛЯ…»</vt:lpstr>
      <vt:lpstr>КНЯЗЬЯ РУСОВ</vt:lpstr>
      <vt:lpstr>«ИДУ НА ВЫ!»</vt:lpstr>
      <vt:lpstr>ОТКРЫВАЕМ НОВЫЕ ЗНАНИЯ</vt:lpstr>
      <vt:lpstr>ПРИМЕНЯЕМ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CТАНОВЛЕНИЕ ДРЕВНЕРУССКОГО ГОСУДАРСТВА</dc:title>
  <dc:creator>Telli</dc:creator>
  <cp:lastModifiedBy>Светлана</cp:lastModifiedBy>
  <cp:revision>932</cp:revision>
  <dcterms:created xsi:type="dcterms:W3CDTF">2012-04-06T18:00:09Z</dcterms:created>
  <dcterms:modified xsi:type="dcterms:W3CDTF">2014-01-20T12:32:23Z</dcterms:modified>
</cp:coreProperties>
</file>