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FFFF66"/>
    <a:srgbClr val="00CC00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A6B23-0CAA-40EC-9D06-439154D35526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4DA4E-6454-4A22-B97A-F2B8DB57E2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281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Наброски В. </a:t>
            </a:r>
            <a:r>
              <a:rPr lang="ru-RU" dirty="0" err="1" smtClean="0"/>
              <a:t>Ватагина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2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729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91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4DA4E-6454-4A22-B97A-F2B8DB57E2CB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39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8715" y="-15382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4300" dirty="0" smtClean="0"/>
              <a:t>Братья наши меньшие. Рисуем домашнего любимца</a:t>
            </a:r>
            <a:endParaRPr lang="ru-RU" sz="4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376611"/>
            <a:ext cx="7854696" cy="773741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66"/>
                </a:solidFill>
              </a:rPr>
              <a:t>Изобразительное искусство. 2 класс.</a:t>
            </a:r>
            <a:br>
              <a:rPr lang="ru-RU" sz="2000" dirty="0" smtClean="0">
                <a:solidFill>
                  <a:srgbClr val="000066"/>
                </a:solidFill>
              </a:rPr>
            </a:br>
            <a:r>
              <a:rPr lang="ru-RU" sz="2000" dirty="0" smtClean="0">
                <a:solidFill>
                  <a:srgbClr val="000066"/>
                </a:solidFill>
              </a:rPr>
              <a:t>Урок 17</a:t>
            </a:r>
            <a:endParaRPr lang="ru-RU" sz="2000" dirty="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6429" y="6020026"/>
            <a:ext cx="2514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© </a:t>
            </a:r>
            <a:r>
              <a:rPr lang="en-US" dirty="0">
                <a:solidFill>
                  <a:srgbClr val="002060"/>
                </a:solidFill>
              </a:rPr>
              <a:t>ООО </a:t>
            </a: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ru-RU" dirty="0" err="1">
                <a:solidFill>
                  <a:srgbClr val="002060"/>
                </a:solidFill>
              </a:rPr>
              <a:t>Баласс</a:t>
            </a:r>
            <a:r>
              <a:rPr lang="ru-RU" dirty="0">
                <a:solidFill>
                  <a:srgbClr val="002060"/>
                </a:solidFill>
              </a:rPr>
              <a:t>», 2012</a:t>
            </a:r>
          </a:p>
        </p:txBody>
      </p:sp>
      <p:pic>
        <p:nvPicPr>
          <p:cNvPr id="1026" name="Picture 2" descr="C:\Users\SONYA\Desktop\презентации\1219347399_koll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6812"/>
            <a:ext cx="5184576" cy="369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ova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05943"/>
            <a:ext cx="2130425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4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/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SONYA\Desktop\презентации\vatagi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912768" cy="488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84650"/>
            <a:ext cx="777686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Какие </a:t>
            </a:r>
            <a:r>
              <a:rPr lang="ru-RU" sz="3600" dirty="0">
                <a:solidFill>
                  <a:srgbClr val="000066"/>
                </a:solidFill>
              </a:rPr>
              <a:t>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4650"/>
            <a:ext cx="777686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66"/>
                </a:solidFill>
              </a:rPr>
              <a:t>Почему именно </a:t>
            </a:r>
            <a:r>
              <a:rPr lang="ru-RU" sz="2800" dirty="0" smtClean="0">
                <a:solidFill>
                  <a:srgbClr val="000066"/>
                </a:solidFill>
              </a:rPr>
              <a:t>эти детали </a:t>
            </a:r>
            <a:r>
              <a:rPr lang="ru-RU" sz="28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28012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SONYA\Desktop\презентации\vatagin-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1"/>
            <a:ext cx="6955178" cy="49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88640"/>
            <a:ext cx="7848872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rgbClr val="000066"/>
                </a:solidFill>
              </a:rPr>
              <a:t>Какие 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88640"/>
            <a:ext cx="7848872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66"/>
                </a:solidFill>
              </a:rPr>
              <a:t>Почему именно </a:t>
            </a:r>
            <a:r>
              <a:rPr lang="ru-RU" sz="2800" dirty="0" smtClean="0">
                <a:solidFill>
                  <a:srgbClr val="000066"/>
                </a:solidFill>
              </a:rPr>
              <a:t>эти детали </a:t>
            </a:r>
            <a:r>
              <a:rPr lang="ru-RU" sz="28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8095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9431"/>
            <a:ext cx="3744416" cy="605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32040" y="980728"/>
            <a:ext cx="3960440" cy="1933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0066"/>
                </a:solidFill>
              </a:rPr>
              <a:t>Какие элементы фигуры прорисованы более тщательно?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221088"/>
            <a:ext cx="3960440" cy="1933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66"/>
                </a:solidFill>
              </a:rPr>
              <a:t>Почему именно </a:t>
            </a:r>
            <a:r>
              <a:rPr lang="ru-RU" sz="2400" dirty="0" smtClean="0">
                <a:solidFill>
                  <a:srgbClr val="000066"/>
                </a:solidFill>
              </a:rPr>
              <a:t>эти детали </a:t>
            </a:r>
            <a:r>
              <a:rPr lang="ru-RU" sz="2400" dirty="0">
                <a:solidFill>
                  <a:srgbClr val="000066"/>
                </a:solidFill>
              </a:rPr>
              <a:t>прорисовал художник? Что он хотел понять или передать?</a:t>
            </a:r>
          </a:p>
        </p:txBody>
      </p:sp>
    </p:spTree>
    <p:extLst>
      <p:ext uri="{BB962C8B-B14F-4D97-AF65-F5344CB8AC3E}">
        <p14:creationId xmlns:p14="http://schemas.microsoft.com/office/powerpoint/2010/main" val="6961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744112"/>
          </a:xfrm>
        </p:spPr>
        <p:txBody>
          <a:bodyPr/>
          <a:lstStyle/>
          <a:p>
            <a:pPr algn="ctr"/>
            <a:r>
              <a:rPr lang="ru-RU" sz="43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Выражение решения проблемы.</a:t>
            </a:r>
            <a:endParaRPr lang="ru-RU" sz="43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400" b="1" dirty="0">
                <a:solidFill>
                  <a:srgbClr val="FFFF66"/>
                </a:solidFill>
              </a:rPr>
              <a:t>Для чего художники создают незаконченные рисунки?</a:t>
            </a:r>
          </a:p>
        </p:txBody>
      </p:sp>
    </p:spTree>
    <p:extLst>
      <p:ext uri="{BB962C8B-B14F-4D97-AF65-F5344CB8AC3E}">
        <p14:creationId xmlns:p14="http://schemas.microsoft.com/office/powerpoint/2010/main" val="119160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600400" cy="582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SONYA\Desktop\презентации\vatagin-0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6672"/>
            <a:ext cx="4162923" cy="582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7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C:\Users\SONYA\Desktop\презентации\animal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15888"/>
            <a:ext cx="8203828" cy="598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7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C:\Users\SONYA\Desktop\презентации\animal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456384" cy="467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ONYA\Desktop\презентации\animal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11" y="1988840"/>
            <a:ext cx="5213821" cy="259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99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</a:rPr>
              <a:t>Рефлексия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568952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4000" b="1" dirty="0" smtClean="0">
                <a:solidFill>
                  <a:srgbClr val="FFCC00"/>
                </a:solidFill>
              </a:rPr>
              <a:t>- Оцените </a:t>
            </a:r>
            <a:r>
              <a:rPr lang="ru-RU" sz="4000" b="1" dirty="0" smtClean="0">
                <a:solidFill>
                  <a:srgbClr val="FFCC00"/>
                </a:solidFill>
              </a:rPr>
              <a:t>свою работу на уроке:</a:t>
            </a:r>
          </a:p>
          <a:p>
            <a:pPr algn="just"/>
            <a:r>
              <a:rPr lang="ru-RU" sz="4000" b="1" dirty="0">
                <a:solidFill>
                  <a:srgbClr val="00B0F0"/>
                </a:solidFill>
              </a:rPr>
              <a:t>– Что тебе нужно было сделать?</a:t>
            </a:r>
          </a:p>
          <a:p>
            <a:pPr algn="just"/>
            <a:r>
              <a:rPr lang="ru-RU" sz="4000" b="1" dirty="0">
                <a:solidFill>
                  <a:srgbClr val="002060"/>
                </a:solidFill>
              </a:rPr>
              <a:t>– Задание выполнено в полном объёме? Без ошибок?</a:t>
            </a:r>
          </a:p>
          <a:p>
            <a:pPr algn="just"/>
            <a:r>
              <a:rPr lang="ru-RU" sz="4000" b="1" dirty="0">
                <a:solidFill>
                  <a:srgbClr val="003300"/>
                </a:solidFill>
              </a:rPr>
              <a:t>– Ты выполнил работу самостоятельно или с помощью? С чьей? </a:t>
            </a:r>
          </a:p>
          <a:p>
            <a:pPr algn="just"/>
            <a:r>
              <a:rPr lang="ru-RU" sz="4000" b="1" dirty="0">
                <a:solidFill>
                  <a:srgbClr val="C00000"/>
                </a:solidFill>
              </a:rPr>
              <a:t>– Как бы ты оценил свою работу?</a:t>
            </a:r>
          </a:p>
          <a:p>
            <a:pPr algn="ctr"/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71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</a:rPr>
              <a:t>Домашнее задание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7772400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b="1" dirty="0">
                <a:solidFill>
                  <a:srgbClr val="000066"/>
                </a:solidFill>
              </a:rPr>
              <a:t>– Выполнить наброски своего любимца с натуры и принести их на урок.</a:t>
            </a:r>
          </a:p>
          <a:p>
            <a:pPr algn="just"/>
            <a:r>
              <a:rPr lang="ru-RU" sz="3600" b="1" dirty="0">
                <a:solidFill>
                  <a:srgbClr val="000066"/>
                </a:solidFill>
              </a:rPr>
              <a:t>- Принести альбом, Рабочую тетрадь, карандаш, цветные карандаши (лучше всего акварельные), гуашь, кисти (№3, №6-8), фломастеры.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7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4000" dirty="0" smtClean="0">
                <a:solidFill>
                  <a:srgbClr val="FFFF66"/>
                </a:solidFill>
                <a:effectLst/>
              </a:rPr>
              <a:t>В. </a:t>
            </a:r>
            <a:r>
              <a:rPr lang="ru-RU" sz="4000" dirty="0" err="1" smtClean="0">
                <a:solidFill>
                  <a:srgbClr val="FFFF66"/>
                </a:solidFill>
                <a:effectLst/>
              </a:rPr>
              <a:t>Ватагин</a:t>
            </a:r>
            <a:r>
              <a:rPr lang="ru-RU" sz="4000" dirty="0" smtClean="0">
                <a:solidFill>
                  <a:srgbClr val="FFFF66"/>
                </a:solidFill>
                <a:effectLst/>
              </a:rPr>
              <a:t> «Заяц»   А. Дюрер «Зайчонок»</a:t>
            </a:r>
            <a:endParaRPr lang="ru-RU" sz="4000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SONYA\Desktop\презентации\Ватагин Василий рисунок Заяц 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28" y="1588036"/>
            <a:ext cx="3038631" cy="50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ONYA\Desktop\презентации\1-590x6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88036"/>
            <a:ext cx="4584069" cy="50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0" y="116632"/>
            <a:ext cx="9144000" cy="1152128"/>
          </a:xfrm>
          <a:prstGeom prst="wedgeRoundRectCallout">
            <a:avLst>
              <a:gd name="adj1" fmla="val -5252"/>
              <a:gd name="adj2" fmla="val 7911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Сравните два изображения. Чем они похожи? Чем они отличаются?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FF66"/>
                </a:solidFill>
              </a:rPr>
              <a:t>Формулирование проблемы</a:t>
            </a:r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10445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чего художники создают незаконченные рисунки?</a:t>
            </a:r>
            <a:endParaRPr lang="ru-RU" sz="44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ru-RU" sz="4400" dirty="0">
              <a:solidFill>
                <a:srgbClr val="FFC000"/>
              </a:solidFill>
            </a:endParaRPr>
          </a:p>
          <a:p>
            <a:pPr algn="ctr"/>
            <a:endParaRPr lang="ru-RU" dirty="0"/>
          </a:p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>Возможны и другие варианты проблемного вопроса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7772400" cy="13624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66"/>
                </a:solidFill>
                <a:effectLst/>
              </a:rPr>
              <a:t>Братья наши меньшие</a:t>
            </a:r>
            <a:endParaRPr lang="ru-RU" dirty="0">
              <a:solidFill>
                <a:srgbClr val="FFFF66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ONYA\Desktop\презентации\vatagin-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45974"/>
            <a:ext cx="360045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ONYA\Desktop\презентации\Ватагин Василий рисунок Заяц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45973"/>
            <a:ext cx="3157174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1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464496"/>
          </a:xfrm>
        </p:spPr>
        <p:txBody>
          <a:bodyPr>
            <a:noAutofit/>
          </a:bodyPr>
          <a:lstStyle/>
          <a:p>
            <a:pPr algn="just"/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967341"/>
            <a:ext cx="8424936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</a:rPr>
              <a:t>   Как </a:t>
            </a:r>
            <a:r>
              <a:rPr lang="ru-RU" sz="2800" dirty="0">
                <a:solidFill>
                  <a:srgbClr val="002060"/>
                </a:solidFill>
              </a:rPr>
              <a:t>ты уже знаешь, человек с древнейших времен изображал животных, восхищаясь ловкостью и красотой их движений. Изображения птиц и бабочек, зверей и морских существ украшают ткани, книги, старинное оружие, посуду и многие другие вещи. В волшебных сказках разных народов героям помогают чудесные животные, птицы и даже рыбы. Чтобы точно нарисовать животное, нужно изучить его внешний облик и повадки. Для этого художники делают </a:t>
            </a:r>
            <a:r>
              <a:rPr lang="ru-RU" sz="2800" b="1" dirty="0">
                <a:solidFill>
                  <a:srgbClr val="002060"/>
                </a:solidFill>
              </a:rPr>
              <a:t>зарисовки.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07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96752"/>
            <a:ext cx="7772400" cy="5328592"/>
          </a:xfrm>
        </p:spPr>
        <p:txBody>
          <a:bodyPr>
            <a:normAutofit/>
          </a:bodyPr>
          <a:lstStyle/>
          <a:p>
            <a:endParaRPr lang="ru-RU" sz="4400" dirty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  <a:p>
            <a:endParaRPr lang="ru-RU" sz="4400" dirty="0"/>
          </a:p>
          <a:p>
            <a:endParaRPr lang="ru-RU" sz="4400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257198"/>
            <a:ext cx="7765776" cy="15237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Скажите, где человек использует изображения животных?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118" y="3068960"/>
            <a:ext cx="7765776" cy="172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Что художнику необходимо сделать, чтобы точно изобразить животное?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5085184"/>
            <a:ext cx="7765776" cy="13681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rgbClr val="000066"/>
              </a:solidFill>
            </a:endParaRPr>
          </a:p>
          <a:p>
            <a:pPr algn="ctr"/>
            <a:r>
              <a:rPr lang="ru-RU" sz="3600" dirty="0" smtClean="0">
                <a:solidFill>
                  <a:srgbClr val="000066"/>
                </a:solidFill>
              </a:rPr>
              <a:t> </a:t>
            </a:r>
            <a:r>
              <a:rPr lang="ru-RU" sz="3600" dirty="0">
                <a:solidFill>
                  <a:srgbClr val="000066"/>
                </a:solidFill>
              </a:rPr>
              <a:t>Как это делают художники?</a:t>
            </a:r>
          </a:p>
          <a:p>
            <a:pPr algn="ctr"/>
            <a:endParaRPr lang="ru-RU" sz="3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5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8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SONYA\Desktop\презентации\vatagin-0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6368"/>
            <a:ext cx="5240200" cy="386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ONYA\Desktop\презентации\0500540540570500510540521240530480481240520480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61560"/>
            <a:ext cx="3375273" cy="499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94182" y="204768"/>
            <a:ext cx="8775873" cy="1556792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Рассмотрите изображения и определите, где здесь законченные рисунки, а где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наброски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32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/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 descr="C:\Users\SONYA\Desktop\презентации\vatagin-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22" y="2708920"/>
            <a:ext cx="4417830" cy="31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NYA\Desktop\презентации\0018-019-I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9" y="2708920"/>
            <a:ext cx="4464496" cy="315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94182" y="204768"/>
            <a:ext cx="8775873" cy="1556792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Рассмотрите изображения и определите, где здесь законченные рисунки, а где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наброски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1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SONYA\Desktop\презентации\vatagi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4826540" cy="368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NYA\Desktop\презентации\1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310728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88913"/>
            <a:ext cx="8784975" cy="1655911"/>
          </a:xfrm>
          <a:prstGeom prst="wedgeRoundRectCallout">
            <a:avLst>
              <a:gd name="adj1" fmla="val -5083"/>
              <a:gd name="adj2" fmla="val 8435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Рассмотрите изображения и определите, где здесь законченные рисунки, а где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effectLst/>
              </a:rPr>
              <a:t>наброски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98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388</Words>
  <Application>Microsoft Office PowerPoint</Application>
  <PresentationFormat>Экран (4:3)</PresentationFormat>
  <Paragraphs>49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Братья наши меньшие. Рисуем домашнего любимца</vt:lpstr>
      <vt:lpstr>В. Ватагин «Заяц»   А. Дюрер «Зайчонок»</vt:lpstr>
      <vt:lpstr>Формулирование проблемы</vt:lpstr>
      <vt:lpstr>Братья наши меньшие</vt:lpstr>
      <vt:lpstr>Презентация PowerPoint</vt:lpstr>
      <vt:lpstr>Поиск решения проблемы</vt:lpstr>
      <vt:lpstr>Презентация PowerPoint</vt:lpstr>
      <vt:lpstr>Презентация PowerPoint</vt:lpstr>
      <vt:lpstr>Рассмотрите изображения и определите, где здесь законченные рисунки, а где наброски?</vt:lpstr>
      <vt:lpstr>Презентация PowerPoint</vt:lpstr>
      <vt:lpstr>Презентация PowerPoint</vt:lpstr>
      <vt:lpstr>Презентация PowerPoint</vt:lpstr>
      <vt:lpstr>Выражение решения проблемы.</vt:lpstr>
      <vt:lpstr>Презентация PowerPoint</vt:lpstr>
      <vt:lpstr>Презентация PowerPoint</vt:lpstr>
      <vt:lpstr>Презентация PowerPoint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Светлана</cp:lastModifiedBy>
  <cp:revision>18</cp:revision>
  <dcterms:created xsi:type="dcterms:W3CDTF">2012-09-17T15:13:52Z</dcterms:created>
  <dcterms:modified xsi:type="dcterms:W3CDTF">2013-01-30T10:59:24Z</dcterms:modified>
</cp:coreProperties>
</file>